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08"/>
  </p:notesMasterIdLst>
  <p:sldIdLst>
    <p:sldId id="369" r:id="rId2"/>
    <p:sldId id="367" r:id="rId3"/>
    <p:sldId id="366" r:id="rId4"/>
    <p:sldId id="258" r:id="rId5"/>
    <p:sldId id="259" r:id="rId6"/>
    <p:sldId id="260" r:id="rId7"/>
    <p:sldId id="262" r:id="rId8"/>
    <p:sldId id="261" r:id="rId9"/>
    <p:sldId id="269" r:id="rId10"/>
    <p:sldId id="268" r:id="rId11"/>
    <p:sldId id="264" r:id="rId12"/>
    <p:sldId id="265" r:id="rId13"/>
    <p:sldId id="266" r:id="rId14"/>
    <p:sldId id="271" r:id="rId15"/>
    <p:sldId id="273" r:id="rId16"/>
    <p:sldId id="275" r:id="rId17"/>
    <p:sldId id="272" r:id="rId18"/>
    <p:sldId id="274" r:id="rId19"/>
    <p:sldId id="270" r:id="rId20"/>
    <p:sldId id="279" r:id="rId21"/>
    <p:sldId id="280" r:id="rId22"/>
    <p:sldId id="276" r:id="rId23"/>
    <p:sldId id="278" r:id="rId24"/>
    <p:sldId id="296" r:id="rId25"/>
    <p:sldId id="297" r:id="rId26"/>
    <p:sldId id="386" r:id="rId27"/>
    <p:sldId id="277" r:id="rId28"/>
    <p:sldId id="298" r:id="rId29"/>
    <p:sldId id="292" r:id="rId30"/>
    <p:sldId id="299" r:id="rId31"/>
    <p:sldId id="383" r:id="rId32"/>
    <p:sldId id="301" r:id="rId33"/>
    <p:sldId id="295" r:id="rId34"/>
    <p:sldId id="300" r:id="rId35"/>
    <p:sldId id="302" r:id="rId36"/>
    <p:sldId id="303" r:id="rId37"/>
    <p:sldId id="316" r:id="rId38"/>
    <p:sldId id="370" r:id="rId39"/>
    <p:sldId id="371" r:id="rId40"/>
    <p:sldId id="372" r:id="rId41"/>
    <p:sldId id="373" r:id="rId42"/>
    <p:sldId id="304" r:id="rId43"/>
    <p:sldId id="306" r:id="rId44"/>
    <p:sldId id="307" r:id="rId45"/>
    <p:sldId id="308" r:id="rId46"/>
    <p:sldId id="385" r:id="rId47"/>
    <p:sldId id="311" r:id="rId48"/>
    <p:sldId id="318" r:id="rId49"/>
    <p:sldId id="312" r:id="rId50"/>
    <p:sldId id="317" r:id="rId51"/>
    <p:sldId id="382" r:id="rId52"/>
    <p:sldId id="320" r:id="rId53"/>
    <p:sldId id="321" r:id="rId54"/>
    <p:sldId id="322" r:id="rId55"/>
    <p:sldId id="323" r:id="rId56"/>
    <p:sldId id="324" r:id="rId57"/>
    <p:sldId id="325" r:id="rId58"/>
    <p:sldId id="374" r:id="rId59"/>
    <p:sldId id="375" r:id="rId60"/>
    <p:sldId id="376" r:id="rId61"/>
    <p:sldId id="326" r:id="rId62"/>
    <p:sldId id="327" r:id="rId63"/>
    <p:sldId id="388" r:id="rId64"/>
    <p:sldId id="329" r:id="rId65"/>
    <p:sldId id="334" r:id="rId66"/>
    <p:sldId id="332" r:id="rId67"/>
    <p:sldId id="340" r:id="rId68"/>
    <p:sldId id="341" r:id="rId69"/>
    <p:sldId id="328" r:id="rId70"/>
    <p:sldId id="331" r:id="rId71"/>
    <p:sldId id="330" r:id="rId72"/>
    <p:sldId id="342" r:id="rId73"/>
    <p:sldId id="344" r:id="rId74"/>
    <p:sldId id="343" r:id="rId75"/>
    <p:sldId id="333" r:id="rId76"/>
    <p:sldId id="352" r:id="rId77"/>
    <p:sldId id="338" r:id="rId78"/>
    <p:sldId id="336" r:id="rId79"/>
    <p:sldId id="337" r:id="rId80"/>
    <p:sldId id="377" r:id="rId81"/>
    <p:sldId id="378" r:id="rId82"/>
    <p:sldId id="379" r:id="rId83"/>
    <p:sldId id="345" r:id="rId84"/>
    <p:sldId id="347" r:id="rId85"/>
    <p:sldId id="348" r:id="rId86"/>
    <p:sldId id="360" r:id="rId87"/>
    <p:sldId id="361" r:id="rId88"/>
    <p:sldId id="359" r:id="rId89"/>
    <p:sldId id="389" r:id="rId90"/>
    <p:sldId id="353" r:id="rId91"/>
    <p:sldId id="357" r:id="rId92"/>
    <p:sldId id="362" r:id="rId93"/>
    <p:sldId id="351" r:id="rId94"/>
    <p:sldId id="363" r:id="rId95"/>
    <p:sldId id="358" r:id="rId96"/>
    <p:sldId id="365" r:id="rId97"/>
    <p:sldId id="350" r:id="rId98"/>
    <p:sldId id="364" r:id="rId99"/>
    <p:sldId id="349" r:id="rId100"/>
    <p:sldId id="381" r:id="rId101"/>
    <p:sldId id="354" r:id="rId102"/>
    <p:sldId id="355" r:id="rId103"/>
    <p:sldId id="356" r:id="rId104"/>
    <p:sldId id="380" r:id="rId105"/>
    <p:sldId id="387" r:id="rId106"/>
    <p:sldId id="390" r:id="rId10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8FC"/>
    <a:srgbClr val="B3094A"/>
    <a:srgbClr val="E749D4"/>
    <a:srgbClr val="B40C94"/>
    <a:srgbClr val="00FF99"/>
    <a:srgbClr val="66FF99"/>
    <a:srgbClr val="00FFFF"/>
    <a:srgbClr val="800080"/>
    <a:srgbClr val="9999FF"/>
    <a:srgbClr val="E0A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4125" autoAdjust="0"/>
  </p:normalViewPr>
  <p:slideViewPr>
    <p:cSldViewPr snapToGrid="0">
      <p:cViewPr varScale="1">
        <p:scale>
          <a:sx n="101" d="100"/>
          <a:sy n="101" d="100"/>
        </p:scale>
        <p:origin x="138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6T09:41:17.5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gnorePressure" value="1"/>
      <inkml:brushProperty name="inkEffects" value="rainbow"/>
      <inkml:brushProperty name="anchorX" value="-1790.51892"/>
      <inkml:brushProperty name="anchorY" value="2405.80273"/>
      <inkml:brushProperty name="scaleFactor" value="0.5"/>
    </inkml:brush>
  </inkml:definitions>
  <inkml:trace contextRef="#ctx0" brushRef="#br0">69 3311,'0'0,"-6"-9,-4-3,-2 0,2 2,1 3,3 0,3 3,-2 0,2 1,1 1,1 1,0 1,3 0,2 0,5-2,12-1,8-6,7-4,7-8,13-11,12-13,4-10,5-10,0-9,-1-8,-4-3,-5-4,-3-7,-10-10,-6 1,-2 2,-3 1,-2-1,-5 2,-4 4,-4 5,-4 4,-6 3,-2 3,-5 1,-4 1,-3 0,-5-3,-3 2,-3 1,-5 2,-4-6,-2-1,-3-4,-4 4,-3 2,0 9,-4 6,-4 5,-5 5,-6 5,-1 7,-2 8,-1 7,0 5,-1 6,6 4,3 5,1 3,1 5,2 3,-8 5,-3 3,0 2,5-1,7 0,7-1,4-2,7-2,3-1,6-2,1 0,4-1,0-1,1 1,0 0,1-1,0 1,2 0,1 0,0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53:37.01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0,'10'18,"2"18,4 69,-5 1,-3 154,-6-133,1 160,-52 457,36-674,13-63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53:37.64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22 142,'-1'0,"0"-1,0 1,0 0,0 0,0-1,0 1,0 0,0-1,0 1,0-1,0 1,0-1,0 0,1 1,-1-1,0 0,0 0,1 1,-1-1,0 0,1 0,-1 0,0-1,1 1,0 0,0 0,1 0,-1 0,0 1,1-1,-1 0,0 0,1 0,-1 0,1 1,-1-1,1 0,-1 0,1 1,0-1,-1 1,1-1,0 0,1 0,46-23,36 0,1 4,1 3,101-6,-165 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53:38.22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30,'1'1,"0"-1,0 1,-1-1,1 0,0 1,0-1,0 0,-1 0,1 0,0 1,0-1,0 0,0 0,0 0,0 0,-1-1,1 1,0 0,0 0,0 0,0-1,-1 1,3-1,35-10,-22 7,6-1,1 1,30-2,-40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53:40.16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490 126,'-9'-22,"5"10,-1 0,-1 0,-11-18,15 27,0 0,0 1,-1-1,1 0,-1 1,0-1,0 1,0 0,0 0,0 0,0 0,0 1,-1-1,1 1,-1 0,1 0,-7-1,3 2,1 0,-1 1,1 0,-1 0,1 0,-1 1,1 0,0 0,0 0,0 1,0 0,0 0,1 1,-1 0,1 0,0 0,-6 7,-8 7,2 1,-31 42,23-22,2 1,1 1,2 1,2 1,2 0,2 1,-16 87,20-66,3 0,2 1,4-1,13 131,-6-165,0 0,2 0,2-1,0-1,2 1,2-2,0 1,2-2,1 0,1-1,1-1,1-1,1 0,29 23,-49-45,1-1,-1 1,1-1,0 0,-1 0,1 0,0 0,0 0,-1 0,1 0,0-1,0 1,0-1,0 1,0-1,0 0,0 0,0 1,0-2,0 1,0 0,0 0,0-1,0 1,0-1,0 1,2-2,2-2,0 0,-1-1,1 1,-1-1,0 0,7-10,-11 14,21-28,0-2,-2 0,-2-1,-1-1,-1 0,-2-1,-1-1,15-67,-13 25,-3-1,-3-1,-2-87,-8 113,-1 0,-3 0,-3 0,-1 1,-3 0,-26-69,34 110,-2 0,1 1,-1-1,-1 1,1 0,-2 1,1 0,-2 0,1 1,-1 0,0 0,0 1,-1 0,0 1,-13-7,14 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53:41.81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338 300,'19'-58,"-5"23,-7 13,1 0,1 1,0 1,2-1,1 2,24-34,-33 51,-1-1,1 1,-1-1,1 1,0 0,0 0,0 0,0 1,0-1,0 1,1-1,-1 1,0 0,1 0,-1 0,1 1,-1-1,1 1,5 0,-5 1,1 0,-1 0,1 1,-1-1,1 1,-1 0,0 0,0 1,0-1,0 1,0 0,-1 0,4 4,2 2,-2 0,1 0,-1 1,0 0,-1 1,0-1,-1 1,0 0,-1 1,5 19,-6-8,-1-1,-1 1,-1 0,-1-1,-1 1,-1-1,-8 32,-55 151,60-188,-27 67,-4-2,-4-1,-54 81,-177 205,242-332,16-20,0 1,1 1,-19 33,69-52,139 6,-108 0,-1-3,0-3,69-11,-116 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7T16:12:51.32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115 0,'16'71,"13"131,2 222,-27 204,-4-132,9-203,-13 491,-3-746,1-32,0-24,-1-25,2 0,2-1,2 1,5-50,5 7,23-94,-17 116,3 0,3 1,3 1,53-99,-54 119,3 1,1 2,2 0,2 2,1 1,2 2,44-35,-64 58,0 1,1 0,0 1,1 1,0 1,0 0,0 1,1 0,0 1,0 2,1-1,18 0,-20 4,1 0,-1 2,0-1,0 2,-1 0,1 1,-1 1,1 0,-1 1,-1 0,1 2,-1-1,17 14,-5-1,0 2,-2 1,0 1,-2 1,-1 0,0 2,-2 1,-2 0,0 1,-2 1,-1 0,16 53,-17-40,-2 0,-1 0,-3 0,-2 1,-1 0,-3 1,-1-1,-2 0,-10 52,2-48,-1 0,-3-1,-2-1,-2 0,-2-1,-2-1,-2-1,-41 57,46-77,0 0,-1-1,-1-1,-2-1,0-1,-39 25,44-33,-2-1,1-1,-1 0,-1-1,1-2,-1 0,-1-1,1-1,-39 2,27-7,0 0,0-3,1 0,-1-3,1 0,1-2,-62-26,25 3,2-2,-87-61,139 86,-11-7,1-2,0 0,-21-23,40 37,1-1,0 1,0-1,0 0,0 0,1 0,0-1,0 1,1-1,-1 0,1 1,0-1,1 0,-1 0,1-1,0 1,1 0,0 0,0 0,1-11,11-16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7T16:12:55.93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7T16:12:56.48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24138" units="1/cm"/>
          <inkml:channelProperty channel="T" name="resolution" value="1" units="1/dev"/>
        </inkml:channelProperties>
      </inkml:inkSource>
      <inkml:timestamp xml:id="ts0" timeString="2020-11-26T19:03:05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9472 12312 0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80.43607" units="1/cm"/>
          <inkml:channelProperty channel="Y" name="resolution" value="142.98184" units="1/cm"/>
          <inkml:channelProperty channel="T" name="resolution" value="1" units="1/dev"/>
        </inkml:channelProperties>
      </inkml:inkSource>
      <inkml:timestamp xml:id="ts0" timeString="2020-11-26T19:13:00.3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4052 17589 0,'0'0'16</inkml:trace>
  <inkml:trace contextRef="#ctx0" brushRef="#br1" timeOffset="40900.54">23777 13077 0,'-8'-9'15,"16"13"1,-8-8-1,0 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6T09:41:19.0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gnorePressure" value="1"/>
      <inkml:brushProperty name="inkEffects" value="rainbow"/>
      <inkml:brushProperty name="anchorX" value="-473.98431"/>
      <inkml:brushProperty name="anchorY" value="6923.22607"/>
      <inkml:brushProperty name="scaleFactor" value="0.5"/>
    </inkml:brush>
  </inkml:definitions>
  <inkml:trace contextRef="#ctx0" brushRef="#br0">375 2,'0'0,"0"-1,-2 1,0 0,0 0,0 0,1 0,0 1,0-1,-1 1,-3 4,-6 6,-7 5,-8 8,-5 4,-1 4,-2 3,0 0,2-2,5-3,2-3,6-6,4-4,2-5,5-3,0-2,3-2,1-1,0-1,0 0,1-1,2 0,-1 1,2 0,2 2,3 3,2 6,6 7,7 6,3 1,4 5,0 1,3 2,-3-1,-2 0,-1-3,-3-6,-5-2,-3-7,-2-3,-1-3,-2-5,-3-2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6T00:57:45.41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0 513,'8'-13,"0"-1,0 2,1-1,1 1,0 1,1-1,0 2,0-1,23-13,7-3,75-36,-9 15,1 5,3 4,1 5,156-25,-70 29,348-7,-289 39,-1 12,377 67,-333-18,510 176,284 119,-1039-341,62 28,-86-31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6T00:57:46.56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151 1,'0'0,"18"11,22 41,-3 3,-2 0,48 108,-41-79,69 177,-103-242,-3-6,-4-12,0 0,0 0,-1 0,1 0,-1 0,1 0,-1 1,1-1,-1 0,1 0,-1 0,0 0,0 0,0 1,1-1,-1 0,0 0,-1 0,1 1,0-1,0 0,0 0,-1 0,1 1,-1-1,1 0,-1 0,1 0,-1 0,1 0,-1 0,0 0,0 0,0 0,1-1,-1 1,0 0,0 0,0-1,-2 2,-109 72,-247 178,309-210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6T00:58:01.37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13218 1,'7'15,"-1"0,-1 1,0 0,-1 0,0 0,-2 0,2 33,1 0,16 163,-9 2,-9-1,-46 380,25-457,-62 235,54-287,-3 0,-5-2,-80 143,37-105,-5-4,-5-3,-5-4,-5-5,-4-3,-170 128,103-105,-6-7,-4-9,-345 155,293-174,-3-9,-4-10,-392 62,-746 14,-62-79,-2-46,-1506-172,2926 149,-663-83,551 61,0-5,2-6,-139-59,202 64,2-2,2-4,1-2,1-3,3-2,1-3,3-3,1-1,3-3,-81-113,87 100,2-1,3-1,4-3,2 0,4-2,2-1,4-2,4 0,-17-146,28 79,7 1,5-1,7 1,32-150,158-550,-177 751,83-306,-107 378,-13 15,-26 21,22-9,-186 91,-72 33,273-131,-1 0,1 0,-1 0,0-1,1 1,-1-1,0 1,1-1,-1 1,0-1,0 0,1 0,-1 0,0 0,0 0,0-1,-2 1,4-1,-1 0,1 1,-1-1,1 1,0-1,-1 0,1 1,0-1,-1 0,1 1,0-1,0 0,-1 0,1 1,0-1,0 0,0 0,0 1,0-1,0 0,0 0,0 1,1-1,-1 0,0 1,1-2,3-10,1 0,0 1,11-17,-13 22,11-19,44-70,-51 84,1 1,0 0,0 1,1-1,1 1,12-9,-20 17,-1 0,1 0,0 0,-1 1,1-1,0 1,-1-1,1 1,0-1,-1 1,1 0,0 0,0 0,0 0,-1 0,1 0,0 1,0-1,-1 1,1-1,0 1,-1-1,1 1,-1 0,1 0,-1 0,1 0,1 1,4 4,0 1,0-1,-1 1,7 9,-6-7,66 79,4-4,119 102,-44-61,-96-80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6T00:58:05.53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3365,'42'-1,"-1"-3,1-2,-1-1,68-22,151-68,-148 45,-1-4,-3-5,-3-5,-3-4,-3-5,-4-4,93-98,-115 97,-4-3,-4-4,-3-2,-4-2,82-179,158-521,-294 780,42-125,6 1,90-165,-115 250,3 1,3 2,1 1,2 2,2 1,2 2,1 2,84-60,-115 91,1 1,0 0,0 1,1 0,-1 1,2 0,13-3,-13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6T00:58:06.37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0,'8'1,"0"0,-1 1,1 0,-1 0,12 5,22 6,39 1,154 4,-89-9,-140-9,0 1,0 0,-1 1,1-1,-1 1,1 0,-1 0,1 1,-1-1,0 1,0 0,0 0,-1 0,1 0,-1 1,0-1,0 1,0 0,0 0,0 0,-1 1,3 5,4 12,0 1,-2-1,7 33,-5-19,9 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6T01:00:34.87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20 0,'-4'35,"0"-16,-5 129,6 1,24 208,-1-155,8-1,10-2,8-1,101 269,-94-331,7-2,5-3,6-3,5-4,6-3,183 209,-210-272,3-4,2-1,2-4,2-2,2-3,2-3,108 48,-115-64,2-3,0-2,1-4,1-2,0-3,0-2,1-4,0-2,89-9,-102 2,-1-2,0-3,-1-2,62-21,-92 23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6T01:00:35.94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399 0,'10'1,"-1"0,0 1,0-1,0 2,0-1,0 2,-1-1,1 1,10 7,75 52,-59-38,38 29,108 105,-180-158,0 0,0 0,0 0,0 0,0 0,0 0,0 0,0 0,-1 1,1-1,0 0,-1 0,1 1,-1-1,0 0,1 1,-1-1,0 1,0-1,0 0,0 1,0-1,0 1,0-1,0 0,-1 3,-1 1,-1 0,0-1,0 1,0-1,0 0,-6 5,4-3,-733 911,614-750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80.43607" units="1/cm"/>
          <inkml:channelProperty channel="Y" name="resolution" value="142.98184" units="1/cm"/>
          <inkml:channelProperty channel="T" name="resolution" value="1" units="1/dev"/>
        </inkml:channelProperties>
      </inkml:inkSource>
      <inkml:timestamp xml:id="ts0" timeString="2020-11-26T19:26:54.97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4797 18027 0,'-17'9'16,"17"5"0,0-14 15,0 0-15,0 4-1,0-4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27.249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0 328,'0'-21,"1"1,1-1,1 0,0 1,2-1,0 1,2 0,15-34,-18 47,0-1,0 1,1 0,0 1,0-1,0 1,1 0,0 0,0 1,1-1,0 1,0 1,0-1,0 1,0 1,1-1,0 1,0 1,0-1,0 1,0 1,0 0,0 0,16 0,-13 2,0 0,0 1,0 0,-1 1,1 0,-1 1,1 0,-1 1,-1 0,1 0,-1 1,0 0,0 1,0 0,-1 0,0 1,-1 0,0 0,0 1,0 0,8 17,-3-5,-1 1,-1 0,-1 1,-1 1,-1-1,-2 1,0 0,3 45,-7-27,-2 0,-2 0,-2 0,-1 0,-15 49,-78 198,85-253,14-35,0-1,-1 0,1 1,0-1,0 1,0-1,0 0,0 1,-1-1,1 1,0-1,0 1,0-1,0 1,0-1,0 1,1-1,-1 0,0 1,0-1,0 1,0-1,0 1,1-1,-1 0,0 1,0-1,1 0,-1 1,0-1,1 0,-1 1,0-1,1 0,-1 1,0-1,1 0,-1 0,1 0,-1 1,0-1,1 0,-1 0,1 0,-1 0,1 0,-1 0,1 0,-1 0,0 0,1 0,-1 0,1 0,-1 0,1 0,-1 0,1-1,-1 1,0 0,1 0,0-1,40-12,-25 8,26-5,1 1,0 3,0 1,67 2,-44 6,0 3,81 18,-92-12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28.466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57,'24'-1,"0"-2,-1-1,1-1,28-10,-22 7,50-9,-66 16,-1-1,0 2,1 0,-1 1,0 0,1 1,-1 0,0 1,0 0,13 7,-20-8,0 1,-1 0,0 0,0 1,0-1,0 1,0 1,-1-1,1 0,-1 1,-1 0,1 0,-1 0,1 1,-1-1,-1 1,1-1,-1 1,0 0,0 0,-1 0,0 0,1 12,-1 5,-2 1,0-1,-2 0,-1 0,0 0,-2-1,0 1,-14 31,-4-1,-2-1,-40 61,66-113,0 0,-1 0,1 0,0 1,0-1,0 0,0 0,0 0,0 0,0 0,0 0,0 1,0-1,0 0,0 0,0 0,0 0,0 0,0 1,0-1,0 0,0 0,0 0,0 0,0 0,0 0,0 1,0-1,0 0,0 0,1 0,-1 0,0 0,0 0,0 0,0 1,0-1,0 0,0 0,0 0,1 0,-1 0,0 0,0 0,0 0,0 0,0 0,0 0,1 0,-1 0,0 0,0 0,0 0,1 0,15 0,37-9,-10 2,-26 5,-1 2,1 0,-1 1,1 0,-1 2,0 0,0 1,0 0,0 1,0 1,-1 1,0 0,22 14,-29-15,0 0,0 1,-1-1,0 2,0-1,-1 1,0 0,0 0,0 0,-1 1,-1 0,1 0,-2 0,1 1,-1-1,-1 1,1 0,-2-1,1 1,-1 0,-1 0,0 0,-2 17,0-10,-2 0,0 0,0 0,-2-1,0 0,-1 0,0 0,-1-1,-1 0,-1 0,0-1,-13 14,15-19,-1 0,0 0,0-2,0 1,-1-1,0 0,-1-1,0 0,0-1,0 0,0-1,-1 0,1 0,-1-1,0-1,0 0,-24 0,-1-5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45:19.41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892 104,'0'-2,"-1"0,1 1,-1-1,0 0,1 1,-1-1,0 1,0 0,0-1,0 1,0 0,-1-1,1 1,0 0,-1 0,1 0,0 0,-1 0,1 0,-1 1,0-1,1 0,-4 0,-50-15,42 13,-61-15,-129-14,171 29,0 1,-1 2,1 2,0 1,0 1,-54 15,75-16,1 1,-1 0,1 1,0 0,1 1,-1 0,1 0,0 1,0 0,1 1,0 0,0 0,1 0,0 1,-7 14,9-15,1 0,0 1,1 0,0 0,1 0,-1 0,2 0,-1 0,1 1,1-1,0 1,0-1,1 0,0 1,0-1,1 0,1 0,6 17,-1-9,1 0,1-1,0 0,1 0,1-1,1-1,0 0,1-1,0 0,1-1,0-1,19 11,23 11,1-2,69 25,7-3,-32-15,137 75,-210-97,-2 1,0 2,0 0,-2 2,-1 1,-1 1,0 0,-2 2,23 34,-38-49,0 0,0 1,-1 0,0 0,-1 0,0 1,-1-1,-1 1,1 0,-2 0,0 0,0-1,-2 23,-2-19,0 0,0-1,-1 1,-1-1,-1 0,0 0,-1 0,0-1,-16 22,0-7,-1-1,-2-1,0-1,-1-1,-2-2,0-1,-1-1,-44 21,35-22,0-2,-2-2,0-2,0-1,-1-3,-1-1,0-2,-68 1,86-6,0-2,-1-1,1-1,0-1,0-1,0-1,1-1,0-2,0 0,1-1,0-2,1 0,0-1,1-1,-35-31,49 38,-1-1,1 0,1-1,-1 1,2-1,-1-1,1 1,0-1,1 1,0-1,1-1,0 1,1 0,-1-1,2 1,-1-16,3 12,0-1,1 0,0 1,1-1,1 1,0 0,1 0,1 1,0-1,1 1,11-16,7-7,2 1,1 1,2 2,1 1,1 1,2 2,1 2,1 1,1 1,61-28,35-6,257-76,-220 81,-158 49,7-1,0-2,-1 0,0-1,0 0,19-14,-33 20,-1-1,0 0,1 1,-1-1,0 0,-1-1,1 1,0 0,-1-1,0 0,0 1,0-1,0 0,-1 0,1 0,-1 0,0 0,0-1,-1 1,1 0,-1 0,0 0,0-1,0 1,-1 0,0 0,1-1,-1 1,-1 0,-1-4,-2-4,-1 0,0 0,0 1,-1 0,-1 0,0 1,-1 0,0 0,0 1,-1 0,0 1,-12-8,-14-7,0 1,-59-25,-15 2,-224-58,220 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29.916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46,'2'36,"2"0,15 66,-3-27,-6-8,-5-29,1-1,17 53,-23-88,1 0,0-1,0 1,-1-1,1 0,0 1,0-1,0 0,1 1,-1-1,0 0,0 0,1 0,-1 0,0 0,1 0,-1-1,1 1,0 0,-1-1,1 1,-1-1,1 0,0 1,-1-1,1 0,0 0,-1 0,1 0,0 0,-1 0,1-1,0 1,2-1,7-3,1 1,-1-1,20-12,-18 10,191-103,-120 60,165-67,-243 114,17-6,-1 0,1-2,-2-1,28-17,-45 24,1 1,-1-1,0 1,0-1,0-1,-1 1,1 0,-1-1,0 0,4-8,-6 9,0 1,0-1,0 0,0 1,-1-1,0 1,0-1,0 0,0 1,0-1,-1 0,0 1,1-1,-1 1,-1-1,1 1,0 0,-3-5,2 4,-1 0,1 0,-1 0,0 0,0 0,0 1,-1 0,1-1,-1 1,1 0,-1 1,0-1,-7-3,10 6,1 0,0 0,-1 1,1-1,0 0,-1 0,1 0,0 1,-1-1,1 0,0 0,-1 1,1-1,0 0,0 0,-1 1,1-1,0 0,0 1,0-1,0 1,0-1,-1 0,1 1,0-1,0 0,0 1,0-1,0 1,0-1,0 0,0 1,0-1,0 0,0 1,0-1,1 1,-1-1,0 0,0 1,0-1,0 0,1 1,-1-1,0 0,0 0,1 1,-1-1,9 25,33 55,3-2,109 141,-63-94,51 73,-127-179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31.500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770 1,'-27'2,"0"1,0 1,1 1,-42 15,-21 5,-304 44,388-67,0 0,0 0,0 1,0-1,0 1,0 0,1 0,0 1,0-1,0 1,0 0,0 0,1 1,-1-1,1 1,0-1,1 1,-1 0,1 0,0 0,0 1,-1 8,-5 12,2 1,1 0,-1 30,6-53,-1 0,1 0,0 0,0 1,0-1,1 0,-1 0,1 0,1 5,-1-7,0-1,0 0,0 1,0-1,0 0,0 0,0 0,1 0,-1 0,0 0,1 0,-1 0,0 0,1-1,-1 1,1 0,-1-1,1 0,0 1,-1-1,1 0,-1 0,1 1,0-1,-1-1,1 1,1 0,81-5,-53 1,0 2,0 2,1 0,-1 2,39 8,-45-3,0 0,-1 2,0 0,0 2,-1 1,-1 0,0 2,0 1,-2 0,34 33,-43-36,0-1,-1 1,-1 1,0 0,-1 0,0 1,-1 0,0 0,-1 1,-1 0,-1 0,0 0,0 0,-2 1,0-1,-1 1,0 0,-1-1,-3 17,-1-10,0-1,-2 0,0 0,-2 0,0-1,-1-1,-1 1,-1-1,-1-1,0 0,-1-1,-1 0,-1-1,-28 25,30-30,-1 0,0-1,-1-1,0 0,0-1,-1 0,0-1,-1-1,1-1,-1 0,0-1,0-1,-1-1,1 0,0-1,-1-1,1-1,-29-4,-32-17,17-4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32.701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533 12,'-4'-2,"1"0,-1 1,1-1,-1 1,0 0,1 0,-1 0,0 1,0 0,1-1,-1 1,0 0,0 1,0-1,1 1,-6 1,1 0,1 1,-1 1,1-1,0 1,0 0,0 1,-8 6,-6 8,1 1,1 0,-26 37,5 1,3 2,3 1,2 2,2 1,4 2,3 0,2 1,-17 107,32-139,3 0,0 0,3 0,1 1,1-1,2 0,15 61,-15-80,1 1,1-2,0 1,1-1,1 0,0 0,1-1,1 0,0-1,1 0,0 0,1-1,0-1,1 0,0-1,1 0,0-1,19 9,-23-13,1-1,0 0,0 0,0-2,0 1,0-1,1-1,-1 0,1 0,-1-1,1-1,-1 0,21-4,-18 0,0 0,0 0,0-1,0-1,-1 0,0-1,-1 0,0-1,17-16,-7 3,-2-1,0-1,-2 0,-1-1,-1-1,0-1,-3 0,0-1,15-51,-23 65,-2-1,0 0,-1 1,-1-1,0 0,-1 0,0 0,-3-15,3 26,-1-1,0 1,0 0,0 0,0 0,0 0,-1 1,0-1,0 0,0 1,0-1,-1 1,1-1,-1 1,0 0,0 0,0 0,0 1,-1-1,1 1,-1 0,1 0,-1 0,0 0,0 1,0-1,1 1,-2 0,1 0,0 0,0 1,0 0,-5 0,-3 0,1 2,0 0,-1 0,1 1,0 0,1 1,-1 0,1 1,0 0,0 0,0 1,0 1,1 0,-14 13,8-5,0 0,1 1,0 1,2 0,0 0,0 2,-7 18,3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33.766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1 320,'1'-2,"0"0,0 1,0-1,0 1,0-1,0 1,1 0,-1-1,0 1,1 0,-1 0,1 0,-1 0,1 0,0 0,3-1,2-2,141-74,250-94,-355 155,-28 11,36-12,-49 17,-1 1,0 0,0 0,0 0,1 0,-1 0,0 0,0 0,0 0,1 0,-1 1,0-1,0 0,0 1,0-1,0 1,0-1,0 1,0 0,0-1,0 1,0 0,0 0,0-1,0 1,0 0,-1 0,1 0,0 0,-1 0,1 0,-1 0,1 1,-1-1,0 0,1 2,4 32,-2 1,-2-1,-1 1,-2-1,-5 36,1-6,-69 790,68-772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34.097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0 124,'4'-3,"11"-4,20-6,35-12,20-4,-5 3,-18 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35.167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437 1,'-32'15,"2"1,0 1,2 2,0 1,-39 36,59-49,-29 24,-53 59,79-78,1 0,1 1,0 0,1 0,0 1,1 0,1 0,0 1,-4 16,9-23,0-1,0 1,1 0,0-1,1 1,0 0,0-1,0 1,1 0,0-1,1 0,-1 0,1 1,1-1,0-1,0 1,0-1,0 1,1-1,0-1,1 1,-1-1,7 6,14 10,1-2,0 0,1-2,33 16,197 79,27 15,-271-120,-1 0,0 2,-1-1,0 1,0 1,16 18,-24-23,0 0,0 0,-1 0,0 1,0-1,0 1,-1 0,0 0,0 0,0 0,-1 0,0 0,0 1,0-1,-1 0,0 1,0-1,-2 7,-1 1,-1 1,0-1,-1 0,0 0,-1 0,-1-1,0 0,-1 0,-19 23,13-19,0-1,-1-1,-1 0,-1-1,0-1,-25 15,36-25,1 1,-1-1,0-1,0 1,0-1,0 0,-1-1,1 1,-1-1,1-1,-12 1,14-1,1-1,0 0,-1 0,1 0,0 0,0 0,0-1,0 0,0 1,0-1,0 0,1 0,-1-1,0 1,1 0,0-1,0 0,0 1,0-1,0 0,0 0,1 0,-1 0,-1-5,-3-11,1 1,0 0,1-1,1 0,1 0,0-33,14-120,-7 120,17-155,-3 48,-3-314,-21 409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43.899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1 408,'4'-2,"1"0,-1 0,0 0,0 0,0-1,0 0,0 0,0 0,-1 0,0 0,1-1,-1 1,0-1,4-7,1 1,29-41,-2-1,-3-2,-2-1,29-72,-59 127,0-1,0 1,1-1,-1 1,0-1,0 1,1-1,-1 1,0 0,1-1,-1 1,1-1,-1 1,0 0,1-1,-1 1,1 0,-1-1,1 1,-1 0,1 0,-1 0,1-1,0 1,-1 0,1 0,-1 0,1 0,-1 0,1 0,0 0,-1 0,1 0,-1 0,1 1,-1-1,1 0,-1 0,1 0,-1 1,1-1,-1 0,1 1,-1-1,1 0,-1 1,0-1,1 1,24 26,-20-20,33 40,-3 2,-2 2,-2 1,37 88,70 236,-100-242,-37-125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7:22:53.365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522 8,'-4'-2,"1"1,0 0,-1 0,1 0,-1 0,0 1,1-1,-1 1,1 0,-1 0,0 1,1-1,-1 1,1-1,-1 1,1 0,-1 0,1 1,0-1,-6 4,-8 5,2 0,-27 22,41-32,-38 35,2 2,1 2,2 1,2 1,1 2,3 1,1 2,-36 84,56-112,0-1,1 1,0 1,2-1,0 1,1 0,1 0,1 0,0 0,2 0,0 0,1 0,1 0,0 0,2-1,0 1,1-1,1 0,1-1,0 0,2 0,0-1,0 0,24 26,-23-28,1-1,1-1,0 0,1-1,0 0,1-2,0 1,1-2,0 0,0 0,24 6,-27-11,-1 0,1-1,0 0,0-1,0-1,0 0,0 0,0-2,0 1,0-2,-1 0,1 0,-1-1,0-1,0 0,15-8,-4-2,0-1,0-1,-2-1,-1-1,0-1,-1-1,-1 0,-1-2,-1 0,-1 0,13-30,-12 21,-1-1,-2-1,-1 0,-2 0,-1-2,-2 1,-1-1,1-44,-7 61,-1 1,0-1,-1 1,-1-1,-1 1,-1 0,0 0,-1 1,-1-1,-1 1,-15-24,18 33,-1 0,1 1,-2-1,1 2,-1-1,0 1,0 0,-1 0,0 1,0 0,0 0,0 1,-1 0,0 1,0 0,0 0,0 1,0 0,-1 0,1 1,0 0,-1 1,1 0,-14 2,5 1,-1 1,1 0,-1 2,1 0,1 1,-1 0,1 2,1 0,-17 12,1 2,2 1,0 2,-34 38,7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46:10.97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12742,'13'-15,"115"-148,166-281,-260 391,533-895,-17 28,954-1318,180 122,326 29,-1402 1543,1048-719,-1196 967,12 20,913-387,-971 506,7 17,5 19,849-126,-700 199,-446 46,0 5,183 28,-301-30,26 6,-36-7,0 0,0 1,1-1,-1 0,0 1,0-1,1 1,-1-1,0 1,0 0,0-1,0 1,0 0,0 0,0 0,0-1,0 1,0 0,0 2,-2 2,1-5,0 1,0-1,0 0,0 0,0 0,0 0,0 0,0 1,0-1,0 0,0 0,0 0,0 0,0 1,0-1,0 0,0 0,0 0,0 0,0 1,0-1,0 0,0 0,0 0,0 0,0 0,1 1,-1-1,0 0,0 0,0 0,0 0,0 0,0 0,1 0,-1 0,0 1,0-1,0 0,0 0,0 0,1 0,-1 0,0 0,0 0,0 0,0 0,1 0,-1 0,0 0,0 0,0 0,0 0,1 0,-1 0,0 0,0 0,0-1,0 1,1 0,4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46:12.03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 0,'-14'2,"12"1,21 8,1 0,16 14,-1 1,-1 2,-1 2,-2 0,30 39,-61-68,0 0,1 0,-1 0,0 0,1 0,-1 1,0-1,0 0,0 0,0 0,0 0,0 1,0-1,0 0,-1 0,1 0,0 0,-1 0,1 0,-1 0,1 0,-1 0,1 0,-2 2,-21 28,17-23,-145 162,142-161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52:56.44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60 556,'-1'0,"-1"1,0-1,1 0,-1 0,0-1,1 1,-1 0,0-1,1 1,-1-1,1 1,-1-1,1 0,-1 1,1-1,-1 0,1 0,0 0,-1 0,1 0,0-1,0 1,-2-3,2 2,0 0,1-1,-1 1,0-1,1 1,0-1,0 1,-1-1,1 0,1 1,-1-1,0 1,2-5,2-8,2 0,-1 1,16-27,-19 37,16-26,2 0,1 2,1 0,2 1,0 2,2 0,1 2,0 0,2 2,0 2,2 0,0 2,63-25,-61 31,-1 0,1 2,1 2,-1 1,1 2,45-1,-53 5,1 2,-1 0,0 2,0 1,-1 1,1 1,-1 1,38 19,-45-18,0 1,-1 1,-1 0,1 2,-2 0,0 0,0 2,-2 0,1 0,10 18,-10-11,-2 1,0 0,-1 0,-2 1,0 1,-1-1,4 30,-5-4,-2 0,-2 1,-3-1,-1 0,-3 1,-2-1,-21 83,8-68,-2-2,-4-1,-1-1,-4-1,-71 108,14-48,-159 170,152-187,-5-5,-207 159,300-253,-24 17,-44 23,66-40,0 0,0-1,0 0,0 0,0-1,-1 0,0 0,1-1,-1 0,0-1,-11 0,20 0,0 0,0 0,0 0,1 0,-1 0,0 0,0 0,0 0,0 0,0 0,0-1,0 1,0 0,0 0,0 0,0 0,0 0,0 0,0 0,1 0,-1 0,0 0,0 0,0 0,0 0,0 0,0-1,0 1,0 0,0 0,0 0,0 0,0 0,0 0,0 0,0 0,0 0,0 0,0 0,0-1,0 1,0 0,0 0,0 0,0 0,-1 0,18-5,24-4,59-4,0 4,1 5,0 4,0 5,-1 4,0 4,-1 5,155 47,-145-29,-24-5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53:34.24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225 0,'3'12,"-3"-11,0-1,1 1,-1-1,0 1,0 0,0-1,0 1,0-1,0 1,0 0,0-1,0 1,-1-1,1 1,0 0,0-1,0 1,-1-1,1 1,0-1,-1 1,1-1,0 1,-1-1,1 1,-1-1,1 1,-1-1,1 0,-1 1,1-1,-1 0,0 1,-4 5,1 0,0 0,1 0,-1 0,1 1,1 0,-1-1,1 1,0 0,-1 8,-7 78,8-59,-31 448,-4 59,17-367,-45 182,49-296,15-56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53:34.96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1 151,'18'-11,"1"1,1 0,0 2,0 0,23-5,237-39,-162 32,30 2,-118 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8T16:53:35.94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82,'0'0,"0"0,0 0,2 0,5-1,7-3,11-3,6-2,5-1,5-1,1 1,-2 1,-6 0,-8 3,-9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E530D-A7F4-46A9-92A5-A2BF235184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9A456-9B66-4DE9-B65E-4F11A0F07C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052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9A456-9B66-4DE9-B65E-4F11A0F07C65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466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9A456-9B66-4DE9-B65E-4F11A0F07C65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1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9A456-9B66-4DE9-B65E-4F11A0F07C65}" type="slidenum">
              <a:rPr lang="es-MX" smtClean="0"/>
              <a:t>78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3348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9A456-9B66-4DE9-B65E-4F11A0F07C65}" type="slidenum">
              <a:rPr lang="es-MX" smtClean="0"/>
              <a:t>88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5995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9A456-9B66-4DE9-B65E-4F11A0F07C65}" type="slidenum">
              <a:rPr lang="es-MX" smtClean="0"/>
              <a:t>102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394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BA763-E2D6-4DCD-A691-40A54E91C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10B9F0-B16E-4FEF-B018-E223EB70F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186FEE-1563-4D34-BC77-93775FFE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F54AA4-E871-4FA1-8540-088461DF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D9B13A-6ABF-40D0-AD6E-AA827247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427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E466C-76CE-43E8-A4BC-7616571E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E344A5-892D-4E79-AEE1-CB62F6DDF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C0086-3C03-419C-93BB-9E35F004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9BE93C-E4AC-460F-887E-049776F7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517F5B-81E7-4A26-B94A-5183E249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72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77D901-FE83-425A-9CD6-CE73EAFFE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2190BC-EBF1-4D82-BFDC-2C1F6A9B4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86BB83-59B0-421D-BA27-655FC11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E490B8-87B6-43CC-85D8-2DC9803C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31A1D6-9E51-407E-BF5E-421C9F1B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926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B205C-8CD6-4361-A5E8-C5BA0598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CF36F-706E-492F-845C-FA7DC9D7B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856892-4D52-4061-BF46-85194C82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101463-B7A6-457F-9D8E-BD6110DE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0ACA48-5C18-4248-9196-485CD7A5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631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0C5BB-05E7-4AA1-BD72-8B7BD31C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67A25D-2C4E-466E-91FB-F6A1B461C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196708-F15D-4ECF-A47E-ED6026EE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5A5A90-95F7-4D5B-B998-2BFCFC8F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532BA8-6B86-4AF0-A0A2-F1D217FB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8018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5B744-C4BB-47B0-AD94-EBDB8E82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F802D-6F38-4BB8-9571-06B4E5A98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8206A0-546E-4197-B51C-C29A646B0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CD9C94-F3C0-42B1-B24E-D8E37812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37AA8D-C036-4944-9E32-82ACB2B7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365556-F5C1-41C5-BC75-2FBDB554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722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CBAEA-6023-4E61-8BE1-A64F0DB4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59F463-0BFB-48CC-AF81-735D7E08D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848062-7F46-495D-8BC5-EA17F5B1E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C8BC32-327D-42F6-B604-4447C5519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238F10-6BC7-4873-8222-6AD528C6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A39E34-D525-450F-9B2A-5C6EF865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F8E42D-69A8-45DD-8CB9-793BA1421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0D5F63-4410-4D89-92CB-A7BE177A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336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321A3-E373-479F-B731-9C70379A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1C9F83-E010-4590-A261-BF9DF910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CD91BE-8926-498B-9236-168A723B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B7AF8D-063B-4449-A66C-78F8635B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783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3BC325-AC83-475A-8E7A-2492022B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0D3733-4F80-4AFC-85C7-F8F988DC5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CC2DAC-FB44-485C-B3BA-A773DD2F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087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8AC1-94D7-4FAA-AF85-C3E1A7CE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DE7627-96BE-4A90-9908-08E484289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B04698-35E7-4383-98B4-771C87228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7B83A1-D04B-430E-A702-C151E8F4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2DF1C6-F5D4-43BB-86EE-FE54A2CB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7D5D73-5434-459B-8A49-639854C1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795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E68CC-4624-408C-A138-1817081F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9A3A81-5A56-41BC-997E-4568ADA9C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78ED0C-3793-467B-8BF9-138D021DE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703836-D77E-46B7-91D9-CF29CE10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6DAFD6-9E3C-4F02-ADCB-76BB87CDC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BC9834-6A67-49E9-915A-BA5F4211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278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FE45C3-4ECF-48ED-A433-7071D9B71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43962A-35AD-4E25-A93E-2DE796386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DC78B8-BB59-4E01-9B4C-A0E3EB395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0CB5-87ED-49B5-B1AF-3FBCE830613F}" type="datetimeFigureOut">
              <a:rPr lang="es-MX" smtClean="0"/>
              <a:t>27/11/2020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B6FAE-B694-47F7-AB8E-874736208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4974F7-306F-4EC2-9A23-5F8A15FDA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1B1B2-A3AB-4EEE-8639-BA5B93D3A5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405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4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90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8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13.png"/><Relationship Id="rId24" Type="http://schemas.openxmlformats.org/officeDocument/2006/relationships/customXml" Target="../ink/ink14.xml"/><Relationship Id="rId5" Type="http://schemas.openxmlformats.org/officeDocument/2006/relationships/image" Target="../media/image10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17.png"/><Relationship Id="rId4" Type="http://schemas.openxmlformats.org/officeDocument/2006/relationships/customXml" Target="../ink/ink4.xml"/><Relationship Id="rId9" Type="http://schemas.openxmlformats.org/officeDocument/2006/relationships/image" Target="../media/image12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1.png"/><Relationship Id="rId30" Type="http://schemas.openxmlformats.org/officeDocument/2006/relationships/customXml" Target="../ink/ink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litarios-online.com/spide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37.png"/><Relationship Id="rId3" Type="http://schemas.openxmlformats.org/officeDocument/2006/relationships/image" Target="../media/image321.png"/><Relationship Id="rId7" Type="http://schemas.openxmlformats.org/officeDocument/2006/relationships/image" Target="../media/image341.png"/><Relationship Id="rId12" Type="http://schemas.openxmlformats.org/officeDocument/2006/relationships/customXml" Target="../ink/ink25.xml"/><Relationship Id="rId17" Type="http://schemas.openxmlformats.org/officeDocument/2006/relationships/image" Target="../media/image39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../media/image361.png"/><Relationship Id="rId5" Type="http://schemas.openxmlformats.org/officeDocument/2006/relationships/image" Target="../media/image331.png"/><Relationship Id="rId15" Type="http://schemas.openxmlformats.org/officeDocument/2006/relationships/image" Target="../media/image381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351.png"/><Relationship Id="rId14" Type="http://schemas.openxmlformats.org/officeDocument/2006/relationships/customXml" Target="../ink/ink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customXml" Target="../ink/ink33.xml"/><Relationship Id="rId18" Type="http://schemas.openxmlformats.org/officeDocument/2006/relationships/image" Target="../media/image370.png"/><Relationship Id="rId3" Type="http://schemas.openxmlformats.org/officeDocument/2006/relationships/customXml" Target="../ink/ink28.xml"/><Relationship Id="rId21" Type="http://schemas.openxmlformats.org/officeDocument/2006/relationships/customXml" Target="../ink/ink37.xml"/><Relationship Id="rId7" Type="http://schemas.openxmlformats.org/officeDocument/2006/relationships/customXml" Target="../ink/ink30.xml"/><Relationship Id="rId12" Type="http://schemas.openxmlformats.org/officeDocument/2006/relationships/image" Target="../media/image340.png"/><Relationship Id="rId17" Type="http://schemas.openxmlformats.org/officeDocument/2006/relationships/customXml" Target="../ink/ink3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0.png"/><Relationship Id="rId20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10" Type="http://schemas.openxmlformats.org/officeDocument/2006/relationships/image" Target="../media/image330.png"/><Relationship Id="rId19" Type="http://schemas.openxmlformats.org/officeDocument/2006/relationships/customXml" Target="../ink/ink36.xml"/><Relationship Id="rId4" Type="http://schemas.openxmlformats.org/officeDocument/2006/relationships/image" Target="../media/image300.png"/><Relationship Id="rId9" Type="http://schemas.openxmlformats.org/officeDocument/2006/relationships/customXml" Target="../ink/ink31.xml"/><Relationship Id="rId14" Type="http://schemas.openxmlformats.org/officeDocument/2006/relationships/image" Target="../media/image350.png"/><Relationship Id="rId22" Type="http://schemas.openxmlformats.org/officeDocument/2006/relationships/image" Target="../media/image39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9F4305E-0471-4D3A-9218-26A84B3D2F50}"/>
              </a:ext>
            </a:extLst>
          </p:cNvPr>
          <p:cNvSpPr/>
          <p:nvPr/>
        </p:nvSpPr>
        <p:spPr>
          <a:xfrm>
            <a:off x="0" y="5117458"/>
            <a:ext cx="12192000" cy="17405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6A105A2-1EB3-4E56-A060-30CBED1ABF5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E68BA2-9390-4EDE-B062-556CF1E7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84" y="1151502"/>
            <a:ext cx="3759409" cy="22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DF33D15-37AC-491E-9017-6DDF674CDC3C}"/>
              </a:ext>
            </a:extLst>
          </p:cNvPr>
          <p:cNvSpPr/>
          <p:nvPr/>
        </p:nvSpPr>
        <p:spPr>
          <a:xfrm>
            <a:off x="3600089" y="3532408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Laboratorio de Multimedia e Internet</a:t>
            </a:r>
            <a:br>
              <a:rPr lang="es-MX" dirty="0"/>
            </a:br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43F970-5304-4CD5-AA89-2677358C622F}"/>
              </a:ext>
            </a:extLst>
          </p:cNvPr>
          <p:cNvSpPr/>
          <p:nvPr/>
        </p:nvSpPr>
        <p:spPr>
          <a:xfrm>
            <a:off x="0" y="0"/>
            <a:ext cx="1812401" cy="6858000"/>
          </a:xfrm>
          <a:prstGeom prst="rect">
            <a:avLst/>
          </a:prstGeom>
          <a:solidFill>
            <a:srgbClr val="00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22EBBF-E27C-4C1B-AA11-A1136BBDB0D2}"/>
              </a:ext>
            </a:extLst>
          </p:cNvPr>
          <p:cNvSpPr txBox="1"/>
          <p:nvPr/>
        </p:nvSpPr>
        <p:spPr>
          <a:xfrm>
            <a:off x="2191109" y="5718387"/>
            <a:ext cx="6057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MX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Instructor: Cruz Matías Yuridia Elizabeth</a:t>
            </a:r>
            <a:endParaRPr lang="es-MX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53381A-956F-468A-8E23-F8D6CB7BECF9}"/>
              </a:ext>
            </a:extLst>
          </p:cNvPr>
          <p:cNvSpPr txBox="1"/>
          <p:nvPr/>
        </p:nvSpPr>
        <p:spPr>
          <a:xfrm>
            <a:off x="4595002" y="5156732"/>
            <a:ext cx="5911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PILAS Y COLAS</a:t>
            </a:r>
          </a:p>
        </p:txBody>
      </p:sp>
    </p:spTree>
    <p:extLst>
      <p:ext uri="{BB962C8B-B14F-4D97-AF65-F5344CB8AC3E}">
        <p14:creationId xmlns:p14="http://schemas.microsoft.com/office/powerpoint/2010/main" val="192224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B0D11ED-289D-42A3-AB9B-A20EA9DFB1E8}"/>
              </a:ext>
            </a:extLst>
          </p:cNvPr>
          <p:cNvSpPr txBox="1"/>
          <p:nvPr/>
        </p:nvSpPr>
        <p:spPr>
          <a:xfrm>
            <a:off x="444137" y="418011"/>
            <a:ext cx="2551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accent4">
                    <a:lumMod val="50000"/>
                  </a:schemeClr>
                </a:solidFill>
              </a:rPr>
              <a:t>Ejemplo 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06183B-4500-49C6-BC24-A7369FB25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7954" r="66974" b="49706"/>
          <a:stretch/>
        </p:blipFill>
        <p:spPr>
          <a:xfrm>
            <a:off x="3685559" y="527043"/>
            <a:ext cx="7190988" cy="580391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55BF2D4-8ADC-47DF-9FB3-129C7FE9B5BC}"/>
              </a:ext>
            </a:extLst>
          </p:cNvPr>
          <p:cNvSpPr txBox="1"/>
          <p:nvPr/>
        </p:nvSpPr>
        <p:spPr>
          <a:xfrm>
            <a:off x="404157" y="1489473"/>
            <a:ext cx="26315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Realizar la sima de dos números complejos</a:t>
            </a:r>
          </a:p>
        </p:txBody>
      </p:sp>
    </p:spTree>
    <p:extLst>
      <p:ext uri="{BB962C8B-B14F-4D97-AF65-F5344CB8AC3E}">
        <p14:creationId xmlns:p14="http://schemas.microsoft.com/office/powerpoint/2010/main" val="2558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EAE061-4AFE-4B3A-8FA1-FC5953E7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398FB-7D27-4C59-A68B-663AE7A37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418108-FFE1-4B5E-A9CB-86525B659A1A}"/>
              </a:ext>
            </a:extLst>
          </p:cNvPr>
          <p:cNvSpPr txBox="1"/>
          <p:nvPr/>
        </p:nvSpPr>
        <p:spPr>
          <a:xfrm>
            <a:off x="5093520" y="2744662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Operaciones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E8134-8942-423C-9EAA-0110FCA1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19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547A32-A926-42DA-ABEF-C8B4AD0DE31D}"/>
              </a:ext>
            </a:extLst>
          </p:cNvPr>
          <p:cNvSpPr txBox="1"/>
          <p:nvPr/>
        </p:nvSpPr>
        <p:spPr>
          <a:xfrm>
            <a:off x="1737087" y="1074170"/>
            <a:ext cx="260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>
                <a:solidFill>
                  <a:srgbClr val="B40C94"/>
                </a:solidFill>
              </a:rPr>
              <a:t>crearCola</a:t>
            </a:r>
            <a:endParaRPr lang="es-MX" sz="4000" b="1" dirty="0">
              <a:solidFill>
                <a:srgbClr val="B40C9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53C2B6-A36A-41F7-AA37-21EE4F32134B}"/>
              </a:ext>
            </a:extLst>
          </p:cNvPr>
          <p:cNvSpPr txBox="1"/>
          <p:nvPr/>
        </p:nvSpPr>
        <p:spPr>
          <a:xfrm>
            <a:off x="4903631" y="1135725"/>
            <a:ext cx="524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Crea una cola vacía.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1881402" y="2736842"/>
            <a:ext cx="842919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crearCD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tColaCD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colaCD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){</a:t>
            </a:r>
          </a:p>
          <a:p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colaCD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-&gt;inicio=0;</a:t>
            </a:r>
          </a:p>
          <a:p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colaCD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-&gt;final=0;</a:t>
            </a:r>
          </a:p>
          <a:p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fi-FI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385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547A32-A926-42DA-ABEF-C8B4AD0DE31D}"/>
              </a:ext>
            </a:extLst>
          </p:cNvPr>
          <p:cNvSpPr txBox="1"/>
          <p:nvPr/>
        </p:nvSpPr>
        <p:spPr>
          <a:xfrm>
            <a:off x="716791" y="953060"/>
            <a:ext cx="260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>
                <a:solidFill>
                  <a:srgbClr val="B40C94"/>
                </a:solidFill>
              </a:rPr>
              <a:t>vacia</a:t>
            </a:r>
            <a:r>
              <a:rPr lang="es-MX" sz="4000" b="1" dirty="0">
                <a:solidFill>
                  <a:srgbClr val="B40C94"/>
                </a:solidFill>
              </a:rPr>
              <a:t>( 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53C2B6-A36A-41F7-AA37-21EE4F32134B}"/>
              </a:ext>
            </a:extLst>
          </p:cNvPr>
          <p:cNvSpPr txBox="1"/>
          <p:nvPr/>
        </p:nvSpPr>
        <p:spPr>
          <a:xfrm>
            <a:off x="3662723" y="856705"/>
            <a:ext cx="7123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Función que regresa verdadero si la cola es vacía.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716791" y="2376350"/>
            <a:ext cx="124230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</a:t>
            </a:r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vacia</a:t>
            </a:r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tColaCD</a:t>
            </a:r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</a:t>
            </a:r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colaCD</a:t>
            </a:r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){</a:t>
            </a:r>
          </a:p>
          <a:p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</a:t>
            </a:r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colaCD</a:t>
            </a:r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-&gt;inicio==0 &amp;&amp; </a:t>
            </a:r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colaCD</a:t>
            </a:r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-&gt;final==0)</a:t>
            </a:r>
          </a:p>
          <a:p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</a:t>
            </a:r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return</a:t>
            </a:r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1;</a:t>
            </a:r>
          </a:p>
          <a:p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</a:t>
            </a:r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else</a:t>
            </a:r>
            <a:endParaRPr lang="es-MX" sz="44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</a:t>
            </a:r>
            <a:r>
              <a:rPr lang="es-MX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return</a:t>
            </a:r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0;</a:t>
            </a:r>
          </a:p>
          <a:p>
            <a:r>
              <a:rPr lang="es-MX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8624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425637" y="1967026"/>
            <a:ext cx="113407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llena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tColaCD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colaCD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){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 (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colaCD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-&gt;final==5 &amp;&amp;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colaCD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inicio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==1)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0;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1;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4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8CB898-D99D-4E75-B1A2-2A1C40EFDBC0}"/>
              </a:ext>
            </a:extLst>
          </p:cNvPr>
          <p:cNvSpPr txBox="1"/>
          <p:nvPr/>
        </p:nvSpPr>
        <p:spPr>
          <a:xfrm>
            <a:off x="1314204" y="850083"/>
            <a:ext cx="296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B40C94"/>
                </a:solidFill>
              </a:rPr>
              <a:t>llena( 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A2B0AF-60F4-44FF-A6F9-BC80AA057C7D}"/>
              </a:ext>
            </a:extLst>
          </p:cNvPr>
          <p:cNvSpPr txBox="1"/>
          <p:nvPr/>
        </p:nvSpPr>
        <p:spPr>
          <a:xfrm>
            <a:off x="4406684" y="1097923"/>
            <a:ext cx="658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Regresa falso si la cola esta llena.</a:t>
            </a:r>
          </a:p>
        </p:txBody>
      </p:sp>
    </p:spTree>
    <p:extLst>
      <p:ext uri="{BB962C8B-B14F-4D97-AF65-F5344CB8AC3E}">
        <p14:creationId xmlns:p14="http://schemas.microsoft.com/office/powerpoint/2010/main" val="13037990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22D1EEC-91B5-49E7-B47D-1249E9BF2E66}"/>
              </a:ext>
            </a:extLst>
          </p:cNvPr>
          <p:cNvSpPr txBox="1"/>
          <p:nvPr/>
        </p:nvSpPr>
        <p:spPr>
          <a:xfrm>
            <a:off x="7771528" y="2619982"/>
            <a:ext cx="3810874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 err="1">
                <a:latin typeface="+mj-lt"/>
                <a:ea typeface="+mj-ea"/>
                <a:cs typeface="+mj-cs"/>
              </a:rPr>
              <a:t>Aplicación</a:t>
            </a:r>
            <a:r>
              <a:rPr lang="en-US" sz="6600" b="1" dirty="0">
                <a:latin typeface="+mj-lt"/>
                <a:ea typeface="+mj-ea"/>
                <a:cs typeface="+mj-cs"/>
              </a:rPr>
              <a:t> de una   cola doble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B842-F192-44D6-BB12-F8A1F0F1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0" r="1330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3217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9F1DA49-C201-4616-980C-5A5F4E30BBCA}"/>
              </a:ext>
            </a:extLst>
          </p:cNvPr>
          <p:cNvSpPr txBox="1"/>
          <p:nvPr/>
        </p:nvSpPr>
        <p:spPr>
          <a:xfrm>
            <a:off x="848458" y="687868"/>
            <a:ext cx="1073980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dirty="0"/>
              <a:t>Dentro del</a:t>
            </a:r>
            <a:r>
              <a:rPr lang="es-ES" sz="4400" b="1" dirty="0">
                <a:solidFill>
                  <a:schemeClr val="accent2">
                    <a:lumMod val="75000"/>
                  </a:schemeClr>
                </a:solidFill>
              </a:rPr>
              <a:t> sistema operativo </a:t>
            </a:r>
            <a:r>
              <a:rPr lang="es-ES" sz="4400" dirty="0"/>
              <a:t>no todas las aplicaciones tienen la misma exigencia en cuanto a tiempo y recursos, existen procesos que se </a:t>
            </a:r>
            <a:r>
              <a:rPr lang="es-ES" sz="4400" b="1" dirty="0">
                <a:solidFill>
                  <a:schemeClr val="accent6">
                    <a:lumMod val="75000"/>
                  </a:schemeClr>
                </a:solidFill>
              </a:rPr>
              <a:t>tienen que ejecutar de manera inmediata </a:t>
            </a:r>
            <a:r>
              <a:rPr lang="es-ES" sz="4400" dirty="0"/>
              <a:t>ante algún suceso que se presente en el sistema, mientras que otros solo tengan que procesar información y puedan (y deban) </a:t>
            </a:r>
            <a:r>
              <a:rPr lang="es-ES" sz="4400" b="1" dirty="0">
                <a:solidFill>
                  <a:schemeClr val="accent5">
                    <a:lumMod val="75000"/>
                  </a:schemeClr>
                </a:solidFill>
              </a:rPr>
              <a:t>esperar</a:t>
            </a:r>
            <a:r>
              <a:rPr lang="es-ES" sz="4400" dirty="0"/>
              <a:t> a que el sistema se recupere. 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18976980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A7D16D3-6A92-4B02-A48D-E040E2EE36C1}"/>
              </a:ext>
            </a:extLst>
          </p:cNvPr>
          <p:cNvSpPr txBox="1"/>
          <p:nvPr/>
        </p:nvSpPr>
        <p:spPr>
          <a:xfrm>
            <a:off x="754083" y="2105561"/>
            <a:ext cx="1068383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600" b="1" dirty="0">
                <a:solidFill>
                  <a:srgbClr val="D388FC"/>
                </a:solidFill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818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DAF6A9-792B-4A5C-BAD7-EF30059E53E9}"/>
              </a:ext>
            </a:extLst>
          </p:cNvPr>
          <p:cNvSpPr txBox="1"/>
          <p:nvPr/>
        </p:nvSpPr>
        <p:spPr>
          <a:xfrm>
            <a:off x="3009319" y="323051"/>
            <a:ext cx="6173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/>
              <a:t>FUNCIONES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495918-6921-4A7A-B7C0-60FADE30F920}"/>
              </a:ext>
            </a:extLst>
          </p:cNvPr>
          <p:cNvSpPr txBox="1"/>
          <p:nvPr/>
        </p:nvSpPr>
        <p:spPr>
          <a:xfrm>
            <a:off x="343989" y="1600324"/>
            <a:ext cx="11504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Es una porción de programa, identificable mediante un nombre, que realiza determinadas tareas bien definidas por un grupo de sentencias sobre un conjunto de datos</a:t>
            </a:r>
            <a:endParaRPr lang="es-MX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14D3BD-0428-41C2-9D9E-53CAC9317763}"/>
              </a:ext>
            </a:extLst>
          </p:cNvPr>
          <p:cNvSpPr txBox="1"/>
          <p:nvPr/>
        </p:nvSpPr>
        <p:spPr>
          <a:xfrm>
            <a:off x="1775097" y="3057326"/>
            <a:ext cx="378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accent6">
                    <a:lumMod val="75000"/>
                  </a:schemeClr>
                </a:solidFill>
              </a:rPr>
              <a:t>Sintaxis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7D4EFB-4350-4EA2-BE9C-71D69742A0A7}"/>
              </a:ext>
            </a:extLst>
          </p:cNvPr>
          <p:cNvSpPr txBox="1"/>
          <p:nvPr/>
        </p:nvSpPr>
        <p:spPr>
          <a:xfrm>
            <a:off x="1478280" y="4472846"/>
            <a:ext cx="96425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tipo </a:t>
            </a:r>
            <a:r>
              <a:rPr lang="es-ES" sz="3200" dirty="0" err="1">
                <a:solidFill>
                  <a:schemeClr val="accent5">
                    <a:lumMod val="75000"/>
                  </a:schemeClr>
                </a:solidFill>
              </a:rPr>
              <a:t>nombreFunción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(tipo1 param1, ..., </a:t>
            </a:r>
            <a:r>
              <a:rPr lang="es-ES" sz="3200" dirty="0" err="1">
                <a:solidFill>
                  <a:schemeClr val="accent5">
                    <a:lumMod val="75000"/>
                  </a:schemeClr>
                </a:solidFill>
              </a:rPr>
              <a:t>tipoN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5">
                    <a:lumMod val="75000"/>
                  </a:schemeClr>
                </a:solidFill>
              </a:rPr>
              <a:t>paramN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) </a:t>
            </a:r>
          </a:p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{ </a:t>
            </a:r>
          </a:p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cuerpo </a:t>
            </a:r>
          </a:p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}</a:t>
            </a:r>
            <a:endParaRPr lang="es-MX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88E16E-FBA2-4F2A-BE27-9587D6A41957}"/>
              </a:ext>
            </a:extLst>
          </p:cNvPr>
          <p:cNvSpPr txBox="1"/>
          <p:nvPr/>
        </p:nvSpPr>
        <p:spPr>
          <a:xfrm>
            <a:off x="1478279" y="3806165"/>
            <a:ext cx="9642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tipo </a:t>
            </a:r>
            <a:r>
              <a:rPr lang="es-ES" sz="3200" dirty="0" err="1">
                <a:solidFill>
                  <a:schemeClr val="accent5">
                    <a:lumMod val="75000"/>
                  </a:schemeClr>
                </a:solidFill>
              </a:rPr>
              <a:t>nombreFunción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(tipo1 param1, ..., </a:t>
            </a:r>
            <a:r>
              <a:rPr lang="es-ES" sz="3200" dirty="0" err="1">
                <a:solidFill>
                  <a:schemeClr val="accent5">
                    <a:lumMod val="75000"/>
                  </a:schemeClr>
                </a:solidFill>
              </a:rPr>
              <a:t>tipoN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5">
                    <a:lumMod val="75000"/>
                  </a:schemeClr>
                </a:solidFill>
              </a:rPr>
              <a:t>paramN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);  </a:t>
            </a:r>
          </a:p>
        </p:txBody>
      </p:sp>
    </p:spTree>
    <p:extLst>
      <p:ext uri="{BB962C8B-B14F-4D97-AF65-F5344CB8AC3E}">
        <p14:creationId xmlns:p14="http://schemas.microsoft.com/office/powerpoint/2010/main" val="134409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8059607-27C3-4CD0-8399-7260043041BB}"/>
              </a:ext>
            </a:extLst>
          </p:cNvPr>
          <p:cNvSpPr txBox="1"/>
          <p:nvPr/>
        </p:nvSpPr>
        <p:spPr>
          <a:xfrm>
            <a:off x="444137" y="418011"/>
            <a:ext cx="2551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accent4">
                    <a:lumMod val="50000"/>
                  </a:schemeClr>
                </a:solidFill>
              </a:rPr>
              <a:t>Ejemplo 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F463CC-BE1C-47BB-AA7F-B961DF4E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3" t="8422" r="59079" b="40350"/>
          <a:stretch/>
        </p:blipFill>
        <p:spPr>
          <a:xfrm>
            <a:off x="4210050" y="487781"/>
            <a:ext cx="7743825" cy="59859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7863797-2DA9-43A5-8E40-5CEA4400E03D}"/>
              </a:ext>
            </a:extLst>
          </p:cNvPr>
          <p:cNvSpPr txBox="1"/>
          <p:nvPr/>
        </p:nvSpPr>
        <p:spPr>
          <a:xfrm>
            <a:off x="364177" y="1498709"/>
            <a:ext cx="26315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Realizar la distancia de dos puntos en el plano cartesianos recordando la fórmula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DD02740-6E1D-4882-AE0D-0B5CCB9CE810}"/>
                  </a:ext>
                </a:extLst>
              </p:cNvPr>
              <p:cNvSpPr txBox="1"/>
              <p:nvPr/>
            </p:nvSpPr>
            <p:spPr>
              <a:xfrm>
                <a:off x="66675" y="5135523"/>
                <a:ext cx="4143375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800" dirty="0"/>
                  <a:t>d=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MX" sz="1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MX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2)</m:t>
                            </m:r>
                          </m:e>
                          <m:sup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2)</m:t>
                            </m:r>
                          </m:e>
                          <m:sup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MX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MX" sz="1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MX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MX" sz="1800" i="1">
                                <a:latin typeface="Cambria Math" panose="02040503050406030204" pitchFamily="18" charset="0"/>
                              </a:rPr>
                              <m:t>2)</m:t>
                            </m:r>
                          </m:e>
                          <m:sup>
                            <m:r>
                              <a:rPr lang="es-MX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DD02740-6E1D-4882-AE0D-0B5CCB9CE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" y="5135523"/>
                <a:ext cx="4143375" cy="427746"/>
              </a:xfrm>
              <a:prstGeom prst="rect">
                <a:avLst/>
              </a:prstGeom>
              <a:blipFill>
                <a:blip r:embed="rId3"/>
                <a:stretch>
                  <a:fillRect l="-1324" b="-197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4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DAF6A9-792B-4A5C-BAD7-EF30059E53E9}"/>
              </a:ext>
            </a:extLst>
          </p:cNvPr>
          <p:cNvSpPr txBox="1"/>
          <p:nvPr/>
        </p:nvSpPr>
        <p:spPr>
          <a:xfrm>
            <a:off x="52254" y="392719"/>
            <a:ext cx="12096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MANEJO DE MEMORIA EN TIEMPO REAL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102ABAB-D7C2-48B9-87C3-A9AA2C304699}"/>
              </a:ext>
            </a:extLst>
          </p:cNvPr>
          <p:cNvSpPr txBox="1"/>
          <p:nvPr/>
        </p:nvSpPr>
        <p:spPr>
          <a:xfrm>
            <a:off x="8438605" y="1360775"/>
            <a:ext cx="1402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accent6">
                    <a:lumMod val="75000"/>
                  </a:schemeClr>
                </a:solidFill>
              </a:rPr>
              <a:t>HEAP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DAC6B3A-AE18-441E-9036-C023F478E467}"/>
              </a:ext>
            </a:extLst>
          </p:cNvPr>
          <p:cNvSpPr txBox="1"/>
          <p:nvPr/>
        </p:nvSpPr>
        <p:spPr>
          <a:xfrm>
            <a:off x="2351315" y="1391979"/>
            <a:ext cx="1402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accent6">
                    <a:lumMod val="75000"/>
                  </a:schemeClr>
                </a:solidFill>
              </a:rPr>
              <a:t>STACK</a:t>
            </a:r>
          </a:p>
        </p:txBody>
      </p:sp>
      <p:pic>
        <p:nvPicPr>
          <p:cNvPr id="1026" name="Picture 2" descr="Books stack realistic | Vector Gratis">
            <a:extLst>
              <a:ext uri="{FF2B5EF4-FFF2-40B4-BE49-F238E27FC236}">
                <a16:creationId xmlns:a16="http://schemas.microsoft.com/office/drawing/2014/main" id="{9BA9A482-E3E5-443A-A43E-49454AD33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71" t="23857" r="13048" b="16869"/>
          <a:stretch/>
        </p:blipFill>
        <p:spPr bwMode="auto">
          <a:xfrm>
            <a:off x="940527" y="2703315"/>
            <a:ext cx="4345578" cy="35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III Encuentro Provincial de Bibliotecas de Huelva | Huelvatecas:">
            <a:extLst>
              <a:ext uri="{FF2B5EF4-FFF2-40B4-BE49-F238E27FC236}">
                <a16:creationId xmlns:a16="http://schemas.microsoft.com/office/drawing/2014/main" id="{693221DC-8D05-4BD3-8DAD-3AE20D87B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7" y="2703315"/>
            <a:ext cx="4345577" cy="331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A2D9679-DF81-4703-A697-EA88E50C86A2}"/>
              </a:ext>
            </a:extLst>
          </p:cNvPr>
          <p:cNvSpPr txBox="1"/>
          <p:nvPr/>
        </p:nvSpPr>
        <p:spPr>
          <a:xfrm>
            <a:off x="2542904" y="1945550"/>
            <a:ext cx="1018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accent5">
                    <a:lumMod val="75000"/>
                  </a:schemeClr>
                </a:solidFill>
              </a:rPr>
              <a:t>PILA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20EC24-FE35-427D-89B6-B7544AD0A585}"/>
              </a:ext>
            </a:extLst>
          </p:cNvPr>
          <p:cNvSpPr txBox="1"/>
          <p:nvPr/>
        </p:nvSpPr>
        <p:spPr>
          <a:xfrm>
            <a:off x="7981404" y="1945549"/>
            <a:ext cx="2316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accent5">
                    <a:lumMod val="75000"/>
                  </a:schemeClr>
                </a:solidFill>
              </a:rPr>
              <a:t>MONTICULO</a:t>
            </a:r>
          </a:p>
        </p:txBody>
      </p:sp>
    </p:spTree>
    <p:extLst>
      <p:ext uri="{BB962C8B-B14F-4D97-AF65-F5344CB8AC3E}">
        <p14:creationId xmlns:p14="http://schemas.microsoft.com/office/powerpoint/2010/main" val="320448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F84F6F8-C022-40E1-82D8-A4F37001A50D}"/>
              </a:ext>
            </a:extLst>
          </p:cNvPr>
          <p:cNvSpPr txBox="1"/>
          <p:nvPr/>
        </p:nvSpPr>
        <p:spPr>
          <a:xfrm>
            <a:off x="1258387" y="1660464"/>
            <a:ext cx="9675223" cy="188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 el espacio en memoria que se crea al </a:t>
            </a:r>
            <a:r>
              <a:rPr lang="es-ES" sz="2000" b="1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declarar variables </a:t>
            </a:r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 cualquier tipo de dato (primitivas [</a:t>
            </a:r>
            <a:r>
              <a:rPr lang="es-ES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int,char</a:t>
            </a:r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...] o derivados [</a:t>
            </a:r>
            <a:r>
              <a:rPr lang="es-ES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struct,matrices,punteros</a:t>
            </a:r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...]). La memoria que estas variables ocupan no puede cambiarse durante la ejecución y tampoco puede ser liberada manualmente.</a:t>
            </a:r>
            <a:endParaRPr lang="es-MX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E28982-D584-4318-B2AF-4D830F65F39A}"/>
              </a:ext>
            </a:extLst>
          </p:cNvPr>
          <p:cNvSpPr txBox="1"/>
          <p:nvPr/>
        </p:nvSpPr>
        <p:spPr>
          <a:xfrm>
            <a:off x="1652450" y="4758249"/>
            <a:ext cx="8887099" cy="9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 memoria que se reserva en </a:t>
            </a:r>
            <a:r>
              <a:rPr lang="es-ES" sz="2000" b="1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tiempo de ejecución</a:t>
            </a:r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 El programador es encargado de liberar esta memoria cuando no la utilice más. </a:t>
            </a:r>
            <a:endParaRPr lang="es-MX" sz="2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102ABAB-D7C2-48B9-87C3-A9AA2C304699}"/>
              </a:ext>
            </a:extLst>
          </p:cNvPr>
          <p:cNvSpPr txBox="1"/>
          <p:nvPr/>
        </p:nvSpPr>
        <p:spPr>
          <a:xfrm>
            <a:off x="1793966" y="705490"/>
            <a:ext cx="3675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chemeClr val="accent2">
                    <a:lumMod val="75000"/>
                  </a:schemeClr>
                </a:solidFill>
              </a:rPr>
              <a:t>MEMORIA ESTÁTICA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DAC6B3A-AE18-441E-9036-C023F478E467}"/>
              </a:ext>
            </a:extLst>
          </p:cNvPr>
          <p:cNvSpPr txBox="1"/>
          <p:nvPr/>
        </p:nvSpPr>
        <p:spPr>
          <a:xfrm>
            <a:off x="1793966" y="3951622"/>
            <a:ext cx="4027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chemeClr val="accent2">
                    <a:lumMod val="75000"/>
                  </a:schemeClr>
                </a:solidFill>
              </a:rPr>
              <a:t>MEMORIA DINÁMICA </a:t>
            </a:r>
          </a:p>
        </p:txBody>
      </p:sp>
    </p:spTree>
    <p:extLst>
      <p:ext uri="{BB962C8B-B14F-4D97-AF65-F5344CB8AC3E}">
        <p14:creationId xmlns:p14="http://schemas.microsoft.com/office/powerpoint/2010/main" val="144806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43000">
              <a:schemeClr val="accent4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F0C09467-57C0-4FB6-BE0F-53A023BE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37438"/>
              </p:ext>
            </p:extLst>
          </p:nvPr>
        </p:nvGraphicFramePr>
        <p:xfrm>
          <a:off x="0" y="4963886"/>
          <a:ext cx="12192000" cy="18941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7018772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60206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74732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211963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557228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03869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0873687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749701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474721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84583525"/>
                    </a:ext>
                  </a:extLst>
                </a:gridCol>
              </a:tblGrid>
              <a:tr h="1894115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8930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8AE286E-9868-4104-BC79-CDF34EDAC022}"/>
              </a:ext>
            </a:extLst>
          </p:cNvPr>
          <p:cNvSpPr txBox="1"/>
          <p:nvPr/>
        </p:nvSpPr>
        <p:spPr>
          <a:xfrm>
            <a:off x="313508" y="298329"/>
            <a:ext cx="1402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2">
                    <a:lumMod val="10000"/>
                  </a:schemeClr>
                </a:solidFill>
              </a:rPr>
              <a:t>HEAP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FEF254-D6F9-4EB5-A435-75AFD92CDFAB}"/>
              </a:ext>
            </a:extLst>
          </p:cNvPr>
          <p:cNvSpPr txBox="1"/>
          <p:nvPr/>
        </p:nvSpPr>
        <p:spPr>
          <a:xfrm>
            <a:off x="304799" y="5154082"/>
            <a:ext cx="1402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2">
                    <a:lumMod val="10000"/>
                  </a:schemeClr>
                </a:solidFill>
              </a:rPr>
              <a:t>STACK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92B5722A-EC90-46A5-A8F3-57255F28D2DE}"/>
                  </a:ext>
                </a:extLst>
              </p14:cNvPr>
              <p14:cNvContentPartPr/>
              <p14:nvPr/>
            </p14:nvContentPartPr>
            <p14:xfrm>
              <a:off x="10173490" y="544804"/>
              <a:ext cx="486720" cy="64152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92B5722A-EC90-46A5-A8F3-57255F28D2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64490" y="535804"/>
                <a:ext cx="504360" cy="65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o 51">
            <a:extLst>
              <a:ext uri="{FF2B5EF4-FFF2-40B4-BE49-F238E27FC236}">
                <a16:creationId xmlns:a16="http://schemas.microsoft.com/office/drawing/2014/main" id="{22CBB848-531E-4C80-AECD-74A76AF1337F}"/>
              </a:ext>
            </a:extLst>
          </p:cNvPr>
          <p:cNvGrpSpPr/>
          <p:nvPr/>
        </p:nvGrpSpPr>
        <p:grpSpPr>
          <a:xfrm>
            <a:off x="4519424" y="778624"/>
            <a:ext cx="5456520" cy="4624560"/>
            <a:chOff x="4395206" y="766286"/>
            <a:chExt cx="5456520" cy="46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A8E8717-4703-4F1E-9983-DB06DA460D43}"/>
                    </a:ext>
                  </a:extLst>
                </p14:cNvPr>
                <p14:cNvContentPartPr/>
                <p14:nvPr/>
              </p14:nvContentPartPr>
              <p14:xfrm>
                <a:off x="4395206" y="803726"/>
                <a:ext cx="5446080" cy="45871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A8E8717-4703-4F1E-9983-DB06DA460D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86566" y="795086"/>
                  <a:ext cx="5463720" cy="46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05C5C2D-E412-42F5-973E-9397157D0A2C}"/>
                    </a:ext>
                  </a:extLst>
                </p14:cNvPr>
                <p14:cNvContentPartPr/>
                <p14:nvPr/>
              </p14:nvContentPartPr>
              <p14:xfrm>
                <a:off x="9753806" y="766286"/>
                <a:ext cx="97920" cy="1738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05C5C2D-E412-42F5-973E-9397157D0A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44806" y="757286"/>
                  <a:ext cx="115560" cy="19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2427E8B2-D40D-4AA8-AB98-61BDA8D418BC}"/>
              </a:ext>
            </a:extLst>
          </p:cNvPr>
          <p:cNvSpPr txBox="1"/>
          <p:nvPr/>
        </p:nvSpPr>
        <p:spPr>
          <a:xfrm>
            <a:off x="9374444" y="5399154"/>
            <a:ext cx="27622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MEMORIA ESTÁTICA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D4B9C15-1ABF-4860-9650-D28BE23110A4}"/>
              </a:ext>
            </a:extLst>
          </p:cNvPr>
          <p:cNvSpPr txBox="1"/>
          <p:nvPr/>
        </p:nvSpPr>
        <p:spPr>
          <a:xfrm>
            <a:off x="9279085" y="3107217"/>
            <a:ext cx="27622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MEMORIA DINÁMICA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7ACFB5DD-6146-466E-91B4-F70CCD25A927}"/>
                  </a:ext>
                </a:extLst>
              </p14:cNvPr>
              <p14:cNvContentPartPr/>
              <p14:nvPr/>
            </p14:nvContentPartPr>
            <p14:xfrm>
              <a:off x="2876451" y="5399154"/>
              <a:ext cx="473400" cy="89928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7ACFB5DD-6146-466E-91B4-F70CCD25A9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7451" y="5390514"/>
                <a:ext cx="491040" cy="91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1C82DAAA-2763-42E2-8787-C15382D0F55B}"/>
              </a:ext>
            </a:extLst>
          </p:cNvPr>
          <p:cNvGrpSpPr/>
          <p:nvPr/>
        </p:nvGrpSpPr>
        <p:grpSpPr>
          <a:xfrm>
            <a:off x="3750055" y="5510034"/>
            <a:ext cx="969120" cy="677520"/>
            <a:chOff x="3780600" y="5609940"/>
            <a:chExt cx="969120" cy="67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BBFF87E-46FB-47EF-860C-3A1B5B12FFA1}"/>
                    </a:ext>
                  </a:extLst>
                </p14:cNvPr>
                <p14:cNvContentPartPr/>
                <p14:nvPr/>
              </p14:nvContentPartPr>
              <p14:xfrm>
                <a:off x="3780600" y="5620020"/>
                <a:ext cx="82440" cy="6674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BBFF87E-46FB-47EF-860C-3A1B5B12FF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71960" y="5611020"/>
                  <a:ext cx="10008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5CFBCAD-C296-4A80-9EE0-F7F5EBC61950}"/>
                    </a:ext>
                  </a:extLst>
                </p14:cNvPr>
                <p14:cNvContentPartPr/>
                <p14:nvPr/>
              </p14:nvContentPartPr>
              <p14:xfrm>
                <a:off x="3803640" y="5623620"/>
                <a:ext cx="258120" cy="547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5CFBCAD-C296-4A80-9EE0-F7F5EBC619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95000" y="5614620"/>
                  <a:ext cx="275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4EA6EC5-2F92-4C77-B700-3FE0FEF17D87}"/>
                    </a:ext>
                  </a:extLst>
                </p14:cNvPr>
                <p14:cNvContentPartPr/>
                <p14:nvPr/>
              </p14:nvContentPartPr>
              <p14:xfrm>
                <a:off x="3807960" y="5964900"/>
                <a:ext cx="113760" cy="295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4EA6EC5-2F92-4C77-B700-3FE0FEF17D8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99320" y="5956260"/>
                  <a:ext cx="131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2443C8D9-236C-4C28-BC75-4CD4AA3A4459}"/>
                    </a:ext>
                  </a:extLst>
                </p14:cNvPr>
                <p14:cNvContentPartPr/>
                <p14:nvPr/>
              </p14:nvContentPartPr>
              <p14:xfrm>
                <a:off x="4160400" y="5609940"/>
                <a:ext cx="22680" cy="633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2443C8D9-236C-4C28-BC75-4CD4AA3A44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51760" y="5600940"/>
                  <a:ext cx="403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518051AE-21C8-43B3-8D64-CBADB84B8ED1}"/>
                    </a:ext>
                  </a:extLst>
                </p14:cNvPr>
                <p14:cNvContentPartPr/>
                <p14:nvPr/>
              </p14:nvContentPartPr>
              <p14:xfrm>
                <a:off x="4130520" y="5641980"/>
                <a:ext cx="188640" cy="511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518051AE-21C8-43B3-8D64-CBADB84B8E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21880" y="5632980"/>
                  <a:ext cx="206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0971C03-F08B-47CC-9839-5FC31BD6356A}"/>
                    </a:ext>
                  </a:extLst>
                </p14:cNvPr>
                <p14:cNvContentPartPr/>
                <p14:nvPr/>
              </p14:nvContentPartPr>
              <p14:xfrm>
                <a:off x="4183080" y="6041220"/>
                <a:ext cx="67680" cy="122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0971C03-F08B-47CC-9839-5FC31BD635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74080" y="6032220"/>
                  <a:ext cx="85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39B0F70-C0A8-4C81-BDCB-E66941AF6DC0}"/>
                    </a:ext>
                  </a:extLst>
                </p14:cNvPr>
                <p14:cNvContentPartPr/>
                <p14:nvPr/>
              </p14:nvContentPartPr>
              <p14:xfrm>
                <a:off x="4341480" y="5728020"/>
                <a:ext cx="204120" cy="5335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39B0F70-C0A8-4C81-BDCB-E66941AF6D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32840" y="5719380"/>
                  <a:ext cx="2217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C387E4B-CD00-4B2C-89C6-D92160F2B897}"/>
                    </a:ext>
                  </a:extLst>
                </p14:cNvPr>
                <p14:cNvContentPartPr/>
                <p14:nvPr/>
              </p14:nvContentPartPr>
              <p14:xfrm>
                <a:off x="4508160" y="5730900"/>
                <a:ext cx="241560" cy="5457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C387E4B-CD00-4B2C-89C6-D92160F2B8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9520" y="5721900"/>
                  <a:ext cx="259200" cy="56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8038EBC-18D7-46AE-ABBA-B7D6855E5E67}"/>
                  </a:ext>
                </a:extLst>
              </p14:cNvPr>
              <p14:cNvContentPartPr/>
              <p14:nvPr/>
            </p14:nvContentPartPr>
            <p14:xfrm>
              <a:off x="4024760" y="5171360"/>
              <a:ext cx="515520" cy="11588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8038EBC-18D7-46AE-ABBA-B7D6855E5E6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16120" y="5162360"/>
                <a:ext cx="533160" cy="11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2DB7A4F-0A01-4CC0-A1EC-949B5FD2CB74}"/>
                  </a:ext>
                </a:extLst>
              </p14:cNvPr>
              <p14:cNvContentPartPr/>
              <p14:nvPr/>
            </p14:nvContentPartPr>
            <p14:xfrm>
              <a:off x="4144731" y="5808257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2DB7A4F-0A01-4CC0-A1EC-949B5FD2CB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36091" y="57996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41B3CF8-7498-4520-8EF6-8F00291AFB5D}"/>
                  </a:ext>
                </a:extLst>
              </p14:cNvPr>
              <p14:cNvContentPartPr/>
              <p14:nvPr/>
            </p14:nvContentPartPr>
            <p14:xfrm>
              <a:off x="4014411" y="6208937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41B3CF8-7498-4520-8EF6-8F00291AFB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05771" y="619993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53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C3C90F1-7A5E-46BB-AFAE-2C0BEFD2DBBB}"/>
              </a:ext>
            </a:extLst>
          </p:cNvPr>
          <p:cNvSpPr txBox="1"/>
          <p:nvPr/>
        </p:nvSpPr>
        <p:spPr>
          <a:xfrm>
            <a:off x="2116931" y="601419"/>
            <a:ext cx="7958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FUNCIONES PARA EL MANEJO DE MEMORIA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7CC2C9-DB9B-4827-B720-012E687A0D73}"/>
              </a:ext>
            </a:extLst>
          </p:cNvPr>
          <p:cNvSpPr txBox="1"/>
          <p:nvPr/>
        </p:nvSpPr>
        <p:spPr>
          <a:xfrm>
            <a:off x="2828398" y="2645212"/>
            <a:ext cx="2183871" cy="333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3600" dirty="0" err="1"/>
              <a:t>malloc</a:t>
            </a:r>
            <a:r>
              <a:rPr lang="es-MX" sz="3600" dirty="0"/>
              <a:t>()</a:t>
            </a:r>
          </a:p>
          <a:p>
            <a:pPr algn="ctr">
              <a:lnSpc>
                <a:spcPct val="150000"/>
              </a:lnSpc>
            </a:pPr>
            <a:r>
              <a:rPr lang="es-MX" sz="3600" dirty="0" err="1"/>
              <a:t>calloc</a:t>
            </a:r>
            <a:r>
              <a:rPr lang="es-MX" sz="3600" dirty="0"/>
              <a:t>()</a:t>
            </a:r>
          </a:p>
          <a:p>
            <a:pPr algn="ctr">
              <a:lnSpc>
                <a:spcPct val="150000"/>
              </a:lnSpc>
            </a:pPr>
            <a:r>
              <a:rPr lang="es-MX" sz="3600" dirty="0" err="1"/>
              <a:t>realloc</a:t>
            </a:r>
            <a:r>
              <a:rPr lang="es-MX" sz="3600" dirty="0"/>
              <a:t>()</a:t>
            </a:r>
          </a:p>
          <a:p>
            <a:pPr algn="ctr">
              <a:lnSpc>
                <a:spcPct val="150000"/>
              </a:lnSpc>
            </a:pPr>
            <a:r>
              <a:rPr lang="es-MX" sz="3600" dirty="0"/>
              <a:t>free()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91DF5E-C017-47D8-8DE7-097EF6B6786B}"/>
              </a:ext>
            </a:extLst>
          </p:cNvPr>
          <p:cNvSpPr txBox="1"/>
          <p:nvPr/>
        </p:nvSpPr>
        <p:spPr>
          <a:xfrm>
            <a:off x="7230002" y="2828700"/>
            <a:ext cx="2183872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4400" dirty="0"/>
              <a:t>Librería</a:t>
            </a:r>
          </a:p>
          <a:p>
            <a:pPr algn="ctr">
              <a:lnSpc>
                <a:spcPct val="150000"/>
              </a:lnSpc>
            </a:pPr>
            <a:r>
              <a:rPr lang="es-MX" sz="4400" dirty="0" err="1"/>
              <a:t>stdlib.h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0752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BE0DC3E-4063-4133-9751-CAB959597298}"/>
              </a:ext>
            </a:extLst>
          </p:cNvPr>
          <p:cNvSpPr txBox="1"/>
          <p:nvPr/>
        </p:nvSpPr>
        <p:spPr>
          <a:xfrm>
            <a:off x="695326" y="404102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MALLOC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16890C-914F-4BFA-A883-693AAC6E8CAA}"/>
              </a:ext>
            </a:extLst>
          </p:cNvPr>
          <p:cNvSpPr txBox="1"/>
          <p:nvPr/>
        </p:nvSpPr>
        <p:spPr>
          <a:xfrm>
            <a:off x="304798" y="1367955"/>
            <a:ext cx="56673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es-E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eserva un bloque de memoria de tamaño </a:t>
            </a:r>
            <a:r>
              <a:rPr lang="es-ES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lang="es-E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bytes y </a:t>
            </a:r>
            <a:r>
              <a:rPr lang="es-ES" sz="2800" dirty="0">
                <a:solidFill>
                  <a:srgbClr val="202122"/>
                </a:solidFill>
                <a:latin typeface="Arial" panose="020B0604020202020204" pitchFamily="34" charset="0"/>
              </a:rPr>
              <a:t>retorna la dirección del bloque de memoria.</a:t>
            </a:r>
            <a:endParaRPr lang="es-MX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F846B1-1974-4132-99D1-ADF9350678EB}"/>
              </a:ext>
            </a:extLst>
          </p:cNvPr>
          <p:cNvSpPr txBox="1"/>
          <p:nvPr/>
        </p:nvSpPr>
        <p:spPr>
          <a:xfrm>
            <a:off x="6362702" y="819600"/>
            <a:ext cx="2114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accent6">
                    <a:lumMod val="75000"/>
                  </a:schemeClr>
                </a:solidFill>
              </a:rPr>
              <a:t>Sintaxis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5C6221-A3FC-43C0-824B-00DAE40657BF}"/>
              </a:ext>
            </a:extLst>
          </p:cNvPr>
          <p:cNvSpPr txBox="1"/>
          <p:nvPr/>
        </p:nvSpPr>
        <p:spPr>
          <a:xfrm>
            <a:off x="6219827" y="2161148"/>
            <a:ext cx="5381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*malloc(</a:t>
            </a:r>
            <a:r>
              <a:rPr lang="en-US" sz="40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size_t</a:t>
            </a:r>
            <a:r>
              <a:rPr lang="en-US" sz="40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size);</a:t>
            </a:r>
            <a:endParaRPr lang="es-MX" sz="40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59EBE5-FFA1-4D8B-A5BC-694A8D812987}"/>
              </a:ext>
            </a:extLst>
          </p:cNvPr>
          <p:cNvSpPr txBox="1"/>
          <p:nvPr/>
        </p:nvSpPr>
        <p:spPr>
          <a:xfrm>
            <a:off x="628651" y="3556877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CALLOC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5FA131A-183A-45BE-9527-5B108E971FF3}"/>
              </a:ext>
            </a:extLst>
          </p:cNvPr>
          <p:cNvSpPr txBox="1"/>
          <p:nvPr/>
        </p:nvSpPr>
        <p:spPr>
          <a:xfrm>
            <a:off x="304798" y="4387874"/>
            <a:ext cx="50920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28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unciona de modo similar a </a:t>
            </a:r>
            <a:r>
              <a:rPr lang="es-MX" altLang="es-MX" sz="28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s-MX" altLang="es-MX" sz="28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pero además de reservar memoria, inicializa a 0 la memoria reservada. 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810C35-BF1F-40BE-8E0A-1A389F7E7EB7}"/>
              </a:ext>
            </a:extLst>
          </p:cNvPr>
          <p:cNvSpPr txBox="1"/>
          <p:nvPr/>
        </p:nvSpPr>
        <p:spPr>
          <a:xfrm>
            <a:off x="5779744" y="5284347"/>
            <a:ext cx="6261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*</a:t>
            </a:r>
            <a:r>
              <a:rPr lang="en-US" sz="36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calloc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36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size_t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n, </a:t>
            </a:r>
            <a:r>
              <a:rPr lang="en-US" sz="36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size_t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size);</a:t>
            </a:r>
            <a:endParaRPr lang="es-MX" sz="36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30F8BD3-CAC5-4F0C-A913-0A7D3D4C7DDC}"/>
              </a:ext>
            </a:extLst>
          </p:cNvPr>
          <p:cNvSpPr txBox="1"/>
          <p:nvPr/>
        </p:nvSpPr>
        <p:spPr>
          <a:xfrm>
            <a:off x="6362702" y="4353602"/>
            <a:ext cx="2114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accent6">
                    <a:lumMod val="75000"/>
                  </a:schemeClr>
                </a:solidFill>
              </a:rPr>
              <a:t>Sintaxis </a:t>
            </a:r>
          </a:p>
        </p:txBody>
      </p:sp>
    </p:spTree>
    <p:extLst>
      <p:ext uri="{BB962C8B-B14F-4D97-AF65-F5344CB8AC3E}">
        <p14:creationId xmlns:p14="http://schemas.microsoft.com/office/powerpoint/2010/main" val="83928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1" grpId="0"/>
      <p:bldP spid="14" grpId="0"/>
      <p:bldP spid="20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BE0DC3E-4063-4133-9751-CAB959597298}"/>
              </a:ext>
            </a:extLst>
          </p:cNvPr>
          <p:cNvSpPr txBox="1"/>
          <p:nvPr/>
        </p:nvSpPr>
        <p:spPr>
          <a:xfrm>
            <a:off x="695326" y="404102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REALLOC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16890C-914F-4BFA-A883-693AAC6E8CAA}"/>
              </a:ext>
            </a:extLst>
          </p:cNvPr>
          <p:cNvSpPr txBox="1"/>
          <p:nvPr/>
        </p:nvSpPr>
        <p:spPr>
          <a:xfrm>
            <a:off x="304798" y="1367955"/>
            <a:ext cx="56673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202122"/>
                </a:solidFill>
                <a:latin typeface="Arial" panose="020B0604020202020204" pitchFamily="34" charset="0"/>
              </a:rPr>
              <a:t>Redimensiona el espacio asignado de forma dinámica anteriormente a un puntero.</a:t>
            </a:r>
            <a:endParaRPr lang="es-MX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F846B1-1974-4132-99D1-ADF9350678EB}"/>
              </a:ext>
            </a:extLst>
          </p:cNvPr>
          <p:cNvSpPr txBox="1"/>
          <p:nvPr/>
        </p:nvSpPr>
        <p:spPr>
          <a:xfrm>
            <a:off x="6362702" y="819600"/>
            <a:ext cx="2114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accent6">
                    <a:lumMod val="75000"/>
                  </a:schemeClr>
                </a:solidFill>
              </a:rPr>
              <a:t>Sintaxis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5C6221-A3FC-43C0-824B-00DAE40657BF}"/>
              </a:ext>
            </a:extLst>
          </p:cNvPr>
          <p:cNvSpPr txBox="1"/>
          <p:nvPr/>
        </p:nvSpPr>
        <p:spPr>
          <a:xfrm>
            <a:off x="5883365" y="1712968"/>
            <a:ext cx="61568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*</a:t>
            </a:r>
            <a:r>
              <a:rPr lang="en-US" sz="3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realloc</a:t>
            </a:r>
            <a:r>
              <a:rPr 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(void *</a:t>
            </a:r>
            <a:r>
              <a:rPr lang="en-US" sz="3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ptr</a:t>
            </a:r>
            <a:r>
              <a:rPr 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en-US" sz="3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size_t</a:t>
            </a:r>
            <a:r>
              <a:rPr 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size);</a:t>
            </a:r>
            <a:endParaRPr lang="es-MX" sz="32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59EBE5-FFA1-4D8B-A5BC-694A8D812987}"/>
              </a:ext>
            </a:extLst>
          </p:cNvPr>
          <p:cNvSpPr txBox="1"/>
          <p:nvPr/>
        </p:nvSpPr>
        <p:spPr>
          <a:xfrm>
            <a:off x="592478" y="3997327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FREE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5FA131A-183A-45BE-9527-5B108E971FF3}"/>
              </a:ext>
            </a:extLst>
          </p:cNvPr>
          <p:cNvSpPr txBox="1"/>
          <p:nvPr/>
        </p:nvSpPr>
        <p:spPr>
          <a:xfrm>
            <a:off x="592478" y="4946825"/>
            <a:ext cx="50920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28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Sirve para liberar memoria que se asignó dinámicamente.</a:t>
            </a: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810C35-BF1F-40BE-8E0A-1A389F7E7EB7}"/>
              </a:ext>
            </a:extLst>
          </p:cNvPr>
          <p:cNvSpPr txBox="1"/>
          <p:nvPr/>
        </p:nvSpPr>
        <p:spPr>
          <a:xfrm>
            <a:off x="6362702" y="5255505"/>
            <a:ext cx="5677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free(void *puntero)</a:t>
            </a:r>
            <a:r>
              <a:rPr lang="en-US" sz="4000" b="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;</a:t>
            </a:r>
            <a:endParaRPr lang="es-MX" sz="40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30F8BD3-CAC5-4F0C-A913-0A7D3D4C7DDC}"/>
              </a:ext>
            </a:extLst>
          </p:cNvPr>
          <p:cNvSpPr txBox="1"/>
          <p:nvPr/>
        </p:nvSpPr>
        <p:spPr>
          <a:xfrm>
            <a:off x="6362702" y="4058883"/>
            <a:ext cx="2114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accent6">
                    <a:lumMod val="75000"/>
                  </a:schemeClr>
                </a:solidFill>
              </a:rPr>
              <a:t>Sintaxis </a:t>
            </a:r>
          </a:p>
        </p:txBody>
      </p:sp>
    </p:spTree>
    <p:extLst>
      <p:ext uri="{BB962C8B-B14F-4D97-AF65-F5344CB8AC3E}">
        <p14:creationId xmlns:p14="http://schemas.microsoft.com/office/powerpoint/2010/main" val="35103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1" grpId="0"/>
      <p:bldP spid="14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FDD4127-1B8D-4449-A5E4-2E148459867F}"/>
              </a:ext>
            </a:extLst>
          </p:cNvPr>
          <p:cNvSpPr txBox="1"/>
          <p:nvPr/>
        </p:nvSpPr>
        <p:spPr>
          <a:xfrm>
            <a:off x="444137" y="418011"/>
            <a:ext cx="2551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accent4">
                    <a:lumMod val="50000"/>
                  </a:schemeClr>
                </a:solidFill>
              </a:rPr>
              <a:t>Ejemplo 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0BEF86-48E6-45E1-812A-5B5FFBDE7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" t="7948" r="74571" b="59538"/>
          <a:stretch/>
        </p:blipFill>
        <p:spPr>
          <a:xfrm>
            <a:off x="3513221" y="418011"/>
            <a:ext cx="7186864" cy="587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7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4293198-EDF9-4D1D-A91F-12F5037FB9EB}"/>
              </a:ext>
            </a:extLst>
          </p:cNvPr>
          <p:cNvSpPr txBox="1"/>
          <p:nvPr/>
        </p:nvSpPr>
        <p:spPr>
          <a:xfrm>
            <a:off x="53948" y="2747227"/>
            <a:ext cx="2571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Modern Love Caps" panose="04070805081001020A01" pitchFamily="82" charset="0"/>
              </a:rPr>
              <a:t>Estructuras de Datos</a:t>
            </a:r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1F8ED87E-7EB0-4C43-8C7D-2F494986A340}"/>
              </a:ext>
            </a:extLst>
          </p:cNvPr>
          <p:cNvSpPr/>
          <p:nvPr/>
        </p:nvSpPr>
        <p:spPr>
          <a:xfrm>
            <a:off x="2406985" y="300789"/>
            <a:ext cx="633664" cy="6256421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528797-3197-4290-85DD-75E06533B146}"/>
              </a:ext>
            </a:extLst>
          </p:cNvPr>
          <p:cNvSpPr txBox="1"/>
          <p:nvPr/>
        </p:nvSpPr>
        <p:spPr>
          <a:xfrm>
            <a:off x="2792787" y="1467028"/>
            <a:ext cx="1679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latin typeface="The Serif Hand" panose="03070502030502020204" pitchFamily="66" charset="0"/>
              </a:rPr>
              <a:t>Estáticas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6F98F59-A923-4852-AF92-1EFD1A04128F}"/>
              </a:ext>
            </a:extLst>
          </p:cNvPr>
          <p:cNvSpPr txBox="1"/>
          <p:nvPr/>
        </p:nvSpPr>
        <p:spPr>
          <a:xfrm>
            <a:off x="2792787" y="4969326"/>
            <a:ext cx="1900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latin typeface="The Serif Hand" panose="03070502030502020204" pitchFamily="66" charset="0"/>
              </a:rPr>
              <a:t>Dinámicas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5DF86F-472D-41AD-A0C9-7BC7FBB01EA2}"/>
              </a:ext>
            </a:extLst>
          </p:cNvPr>
          <p:cNvSpPr txBox="1"/>
          <p:nvPr/>
        </p:nvSpPr>
        <p:spPr>
          <a:xfrm>
            <a:off x="4789316" y="719005"/>
            <a:ext cx="2791355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3600" b="1" dirty="0">
                <a:latin typeface="The Serif Hand" panose="03070502030502020204" pitchFamily="66" charset="0"/>
              </a:rPr>
              <a:t>Simples o primitivas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9A107A-B238-4551-A1BF-A427BECA79FD}"/>
              </a:ext>
            </a:extLst>
          </p:cNvPr>
          <p:cNvSpPr txBox="1"/>
          <p:nvPr/>
        </p:nvSpPr>
        <p:spPr>
          <a:xfrm>
            <a:off x="8325753" y="723083"/>
            <a:ext cx="3396293" cy="646331"/>
          </a:xfrm>
          <a:prstGeom prst="rect">
            <a:avLst/>
          </a:prstGeom>
          <a:ln>
            <a:solidFill>
              <a:srgbClr val="D388F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600" b="1" dirty="0" err="1">
                <a:latin typeface="The Serif Hand" panose="03070502030502020204" pitchFamily="66" charset="0"/>
              </a:rPr>
              <a:t>Boolean</a:t>
            </a:r>
            <a:r>
              <a:rPr lang="es-MX" sz="3600" b="1" dirty="0">
                <a:latin typeface="The Serif Hand" panose="03070502030502020204" pitchFamily="66" charset="0"/>
              </a:rPr>
              <a:t>, </a:t>
            </a:r>
            <a:r>
              <a:rPr lang="es-MX" sz="3600" b="1" dirty="0" err="1">
                <a:latin typeface="The Serif Hand" panose="03070502030502020204" pitchFamily="66" charset="0"/>
              </a:rPr>
              <a:t>char</a:t>
            </a:r>
            <a:r>
              <a:rPr lang="es-MX" sz="3600" b="1" dirty="0">
                <a:latin typeface="The Serif Hand" panose="03070502030502020204" pitchFamily="66" charset="0"/>
              </a:rPr>
              <a:t>, </a:t>
            </a:r>
            <a:r>
              <a:rPr lang="es-MX" sz="3600" b="1" dirty="0" err="1">
                <a:latin typeface="The Serif Hand" panose="03070502030502020204" pitchFamily="66" charset="0"/>
              </a:rPr>
              <a:t>int</a:t>
            </a:r>
            <a:r>
              <a:rPr lang="es-MX" sz="3600" b="1" dirty="0">
                <a:latin typeface="The Serif Hand" panose="03070502030502020204" pitchFamily="66" charset="0"/>
              </a:rPr>
              <a:t>, </a:t>
            </a:r>
            <a:r>
              <a:rPr lang="es-MX" sz="3600" b="1" dirty="0" err="1">
                <a:latin typeface="The Serif Hand" panose="03070502030502020204" pitchFamily="66" charset="0"/>
              </a:rPr>
              <a:t>etc</a:t>
            </a:r>
            <a:r>
              <a:rPr lang="es-MX" sz="3600" b="1" dirty="0">
                <a:latin typeface="The Serif Hand" panose="03070502030502020204" pitchFamily="66" charset="0"/>
              </a:rPr>
              <a:t>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DF9A71-8AC1-4973-877A-2BAB89C901E9}"/>
              </a:ext>
            </a:extLst>
          </p:cNvPr>
          <p:cNvSpPr txBox="1"/>
          <p:nvPr/>
        </p:nvSpPr>
        <p:spPr>
          <a:xfrm>
            <a:off x="6881545" y="4058724"/>
            <a:ext cx="288841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latin typeface="The Serif Hand" panose="03070502030502020204" pitchFamily="66" charset="0"/>
              </a:rPr>
              <a:t>PILAS, COLAS, LISTAS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E56D8C1-2E95-4F5A-85AB-23B7D162C790}"/>
              </a:ext>
            </a:extLst>
          </p:cNvPr>
          <p:cNvSpPr txBox="1"/>
          <p:nvPr/>
        </p:nvSpPr>
        <p:spPr>
          <a:xfrm>
            <a:off x="4789316" y="2212502"/>
            <a:ext cx="1655729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3600" b="1" dirty="0">
                <a:latin typeface="The Serif Hand" panose="03070502030502020204" pitchFamily="66" charset="0"/>
              </a:rPr>
              <a:t>compuestas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2AD07C-0DB8-4BEF-9E4E-CC6D51F77E93}"/>
              </a:ext>
            </a:extLst>
          </p:cNvPr>
          <p:cNvSpPr txBox="1"/>
          <p:nvPr/>
        </p:nvSpPr>
        <p:spPr>
          <a:xfrm>
            <a:off x="7250192" y="1934259"/>
            <a:ext cx="2888416" cy="1200329"/>
          </a:xfrm>
          <a:prstGeom prst="rect">
            <a:avLst/>
          </a:prstGeom>
          <a:ln>
            <a:solidFill>
              <a:srgbClr val="B3094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latin typeface="The Serif Hand" panose="03070502030502020204" pitchFamily="66" charset="0"/>
              </a:rPr>
              <a:t>Arreglos, conjuntos, </a:t>
            </a:r>
            <a:r>
              <a:rPr lang="es-MX" sz="3600" b="1" dirty="0" err="1">
                <a:latin typeface="The Serif Hand" panose="03070502030502020204" pitchFamily="66" charset="0"/>
              </a:rPr>
              <a:t>strings</a:t>
            </a:r>
            <a:r>
              <a:rPr lang="es-MX" sz="3600" b="1" dirty="0">
                <a:latin typeface="The Serif Hand" panose="03070502030502020204" pitchFamily="66" charset="0"/>
              </a:rPr>
              <a:t>, ETC…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27FC58E-0A73-4AD6-9C89-ED4A05C29125}"/>
              </a:ext>
            </a:extLst>
          </p:cNvPr>
          <p:cNvSpPr txBox="1"/>
          <p:nvPr/>
        </p:nvSpPr>
        <p:spPr>
          <a:xfrm>
            <a:off x="4916195" y="4058724"/>
            <a:ext cx="1285502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3600" b="1" dirty="0">
                <a:latin typeface="The Serif Hand" panose="03070502030502020204" pitchFamily="66" charset="0"/>
              </a:rPr>
              <a:t>lineales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0178DCC-B138-4C9E-B467-D4006D0CB62B}"/>
              </a:ext>
            </a:extLst>
          </p:cNvPr>
          <p:cNvSpPr txBox="1"/>
          <p:nvPr/>
        </p:nvSpPr>
        <p:spPr>
          <a:xfrm>
            <a:off x="4916196" y="5590798"/>
            <a:ext cx="1676334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3600" b="1" dirty="0">
                <a:latin typeface="The Serif Hand" panose="03070502030502020204" pitchFamily="66" charset="0"/>
              </a:rPr>
              <a:t>No lineales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F9971F-36C5-4EFB-A1DF-AD2EFF3AE4CB}"/>
              </a:ext>
            </a:extLst>
          </p:cNvPr>
          <p:cNvSpPr txBox="1"/>
          <p:nvPr/>
        </p:nvSpPr>
        <p:spPr>
          <a:xfrm>
            <a:off x="7250192" y="5590797"/>
            <a:ext cx="2888416" cy="646331"/>
          </a:xfrm>
          <a:prstGeom prst="rect">
            <a:avLst/>
          </a:prstGeom>
          <a:ln>
            <a:solidFill>
              <a:srgbClr val="E749D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latin typeface="The Serif Hand" panose="03070502030502020204" pitchFamily="66" charset="0"/>
              </a:rPr>
              <a:t>Arboles y grafos</a:t>
            </a:r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4E569D0E-EAD4-47D4-A8EE-FA4DCFE9C48D}"/>
              </a:ext>
            </a:extLst>
          </p:cNvPr>
          <p:cNvSpPr/>
          <p:nvPr/>
        </p:nvSpPr>
        <p:spPr>
          <a:xfrm>
            <a:off x="4651081" y="3900138"/>
            <a:ext cx="212673" cy="2521531"/>
          </a:xfrm>
          <a:prstGeom prst="leftBrace">
            <a:avLst>
              <a:gd name="adj1" fmla="val 8333"/>
              <a:gd name="adj2" fmla="val 52266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4F19E0EF-01B9-4554-8908-97E87B8813AE}"/>
              </a:ext>
            </a:extLst>
          </p:cNvPr>
          <p:cNvSpPr/>
          <p:nvPr/>
        </p:nvSpPr>
        <p:spPr>
          <a:xfrm>
            <a:off x="4547310" y="590982"/>
            <a:ext cx="232038" cy="2521531"/>
          </a:xfrm>
          <a:prstGeom prst="leftBrace">
            <a:avLst>
              <a:gd name="adj1" fmla="val 8333"/>
              <a:gd name="adj2" fmla="val 5226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0957640-F409-4F38-B63E-981BD87A773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580671" y="1042171"/>
            <a:ext cx="745082" cy="4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AED7B1F-2C33-4CAF-A117-20088C2FB0A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445045" y="2534424"/>
            <a:ext cx="805147" cy="1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416FBD6-5A5B-41F7-BFD5-37E6922A808D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6201697" y="4381890"/>
            <a:ext cx="679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10A6BB00-2A68-4DF7-AAB2-D1E139B711CC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6592530" y="5913963"/>
            <a:ext cx="657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1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ejor Paleta de Colores Generadores — Códigos de Colores HTML">
            <a:extLst>
              <a:ext uri="{FF2B5EF4-FFF2-40B4-BE49-F238E27FC236}">
                <a16:creationId xmlns:a16="http://schemas.microsoft.com/office/drawing/2014/main" id="{83AD38B7-5132-4D49-BF95-B7FEF6EF8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t="18182" r="491"/>
          <a:stretch/>
        </p:blipFill>
        <p:spPr bwMode="auto">
          <a:xfrm flipH="1"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F4BBD34-29CE-4D87-A933-627203242B24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+mj-ea"/>
                <a:cs typeface="+mj-cs"/>
              </a:rPr>
              <a:t>LISTAS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4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2C30F2D-816F-4ACC-98DF-715413B6E3E0}"/>
              </a:ext>
            </a:extLst>
          </p:cNvPr>
          <p:cNvSpPr txBox="1"/>
          <p:nvPr/>
        </p:nvSpPr>
        <p:spPr>
          <a:xfrm>
            <a:off x="609601" y="566056"/>
            <a:ext cx="3666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rgbClr val="0070C0"/>
                </a:solidFill>
              </a:rPr>
              <a:t>Definición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6E8E33A-00E3-4643-A44D-220E2298A184}"/>
              </a:ext>
            </a:extLst>
          </p:cNvPr>
          <p:cNvSpPr txBox="1"/>
          <p:nvPr/>
        </p:nvSpPr>
        <p:spPr>
          <a:xfrm>
            <a:off x="428896" y="1800578"/>
            <a:ext cx="1133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Son secuencias de elementos de un tipo determinado, se puede representar como una sucesión de elementos.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613A1B-4442-4316-8628-8A386CD0C1C8}"/>
              </a:ext>
            </a:extLst>
          </p:cNvPr>
          <p:cNvSpPr txBox="1"/>
          <p:nvPr/>
        </p:nvSpPr>
        <p:spPr>
          <a:xfrm>
            <a:off x="1756409" y="3472373"/>
            <a:ext cx="5767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a0, a1, a2, a3, . . . , an-1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774D75-E532-4D47-B6EE-381DEE44B0D3}"/>
              </a:ext>
            </a:extLst>
          </p:cNvPr>
          <p:cNvSpPr txBox="1"/>
          <p:nvPr/>
        </p:nvSpPr>
        <p:spPr>
          <a:xfrm>
            <a:off x="8570867" y="3429000"/>
            <a:ext cx="1731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n&gt;= 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F12E25-8269-4BFC-9A61-F0D5B001DF72}"/>
              </a:ext>
            </a:extLst>
          </p:cNvPr>
          <p:cNvSpPr txBox="1"/>
          <p:nvPr/>
        </p:nvSpPr>
        <p:spPr>
          <a:xfrm>
            <a:off x="1198243" y="4713280"/>
            <a:ext cx="9795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n= es el número de elementos de la lista </a:t>
            </a:r>
          </a:p>
        </p:txBody>
      </p:sp>
    </p:spTree>
    <p:extLst>
      <p:ext uri="{BB962C8B-B14F-4D97-AF65-F5344CB8AC3E}">
        <p14:creationId xmlns:p14="http://schemas.microsoft.com/office/powerpoint/2010/main" val="55121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Books stack realistic | Vector Gratis">
            <a:extLst>
              <a:ext uri="{FF2B5EF4-FFF2-40B4-BE49-F238E27FC236}">
                <a16:creationId xmlns:a16="http://schemas.microsoft.com/office/drawing/2014/main" id="{8715DAC1-D711-4A74-92E4-507F7F12D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05" r="9089" b="1077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394CF-4F4B-4AF0-967B-2D12213D539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+mj-ea"/>
                <a:cs typeface="+mj-cs"/>
              </a:rPr>
              <a:t>PILA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567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11A952-39F9-4A60-8F90-C0FB3E59F582}"/>
              </a:ext>
            </a:extLst>
          </p:cNvPr>
          <p:cNvSpPr txBox="1"/>
          <p:nvPr/>
        </p:nvSpPr>
        <p:spPr>
          <a:xfrm>
            <a:off x="1358537" y="482863"/>
            <a:ext cx="4162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accent6">
                    <a:lumMod val="75000"/>
                  </a:schemeClr>
                </a:solidFill>
              </a:rPr>
              <a:t>Definición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092F4E-1628-4239-A978-90CBB2849853}"/>
              </a:ext>
            </a:extLst>
          </p:cNvPr>
          <p:cNvSpPr txBox="1"/>
          <p:nvPr/>
        </p:nvSpPr>
        <p:spPr>
          <a:xfrm>
            <a:off x="2118359" y="1590859"/>
            <a:ext cx="7955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Tipo especial de lista donde las inserciones y supresiones tienen lugar en un extremo llamado tope o cima.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499F7A-2E16-47CC-83F8-8CF97E10E9AB}"/>
              </a:ext>
            </a:extLst>
          </p:cNvPr>
          <p:cNvSpPr txBox="1"/>
          <p:nvPr/>
        </p:nvSpPr>
        <p:spPr>
          <a:xfrm>
            <a:off x="1981198" y="3490554"/>
            <a:ext cx="8247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También llamado </a:t>
            </a:r>
            <a:r>
              <a:rPr lang="es-MX" sz="6000" dirty="0">
                <a:solidFill>
                  <a:schemeClr val="accent2">
                    <a:lumMod val="75000"/>
                  </a:schemeClr>
                </a:solidFill>
              </a:rPr>
              <a:t>Lista LIFO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42170A-043F-437B-AF7B-5218DB89E2E8}"/>
              </a:ext>
            </a:extLst>
          </p:cNvPr>
          <p:cNvSpPr txBox="1"/>
          <p:nvPr/>
        </p:nvSpPr>
        <p:spPr>
          <a:xfrm>
            <a:off x="3910146" y="4651586"/>
            <a:ext cx="438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 err="1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es-MX" sz="4800" dirty="0" err="1"/>
              <a:t>ast</a:t>
            </a:r>
            <a:r>
              <a:rPr lang="es-MX" sz="4800" dirty="0"/>
              <a:t> </a:t>
            </a:r>
            <a:r>
              <a:rPr lang="es-MX" sz="48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s-MX" sz="4800" dirty="0"/>
              <a:t>n </a:t>
            </a:r>
            <a:r>
              <a:rPr lang="es-MX" sz="4800" dirty="0" err="1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s-MX" sz="4800" dirty="0" err="1"/>
              <a:t>irst</a:t>
            </a:r>
            <a:r>
              <a:rPr lang="es-MX" sz="4800" dirty="0"/>
              <a:t> </a:t>
            </a:r>
            <a:r>
              <a:rPr lang="es-MX" sz="4800" dirty="0" err="1">
                <a:solidFill>
                  <a:schemeClr val="accent2">
                    <a:lumMod val="75000"/>
                  </a:schemeClr>
                </a:solidFill>
              </a:rPr>
              <a:t>O</a:t>
            </a:r>
            <a:r>
              <a:rPr lang="es-MX" sz="4800" dirty="0" err="1"/>
              <a:t>ut</a:t>
            </a:r>
            <a:endParaRPr lang="es-MX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75666-D472-4280-9458-25BAFBFA417D}"/>
              </a:ext>
            </a:extLst>
          </p:cNvPr>
          <p:cNvSpPr txBox="1"/>
          <p:nvPr/>
        </p:nvSpPr>
        <p:spPr>
          <a:xfrm>
            <a:off x="1972491" y="5667251"/>
            <a:ext cx="824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Último en llegar primero en salir</a:t>
            </a:r>
          </a:p>
        </p:txBody>
      </p:sp>
    </p:spTree>
    <p:extLst>
      <p:ext uri="{BB962C8B-B14F-4D97-AF65-F5344CB8AC3E}">
        <p14:creationId xmlns:p14="http://schemas.microsoft.com/office/powerpoint/2010/main" val="11780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EA8A7CF-15C0-4D66-9394-A4DC3D3BC50A}"/>
              </a:ext>
            </a:extLst>
          </p:cNvPr>
          <p:cNvSpPr txBox="1"/>
          <p:nvPr/>
        </p:nvSpPr>
        <p:spPr>
          <a:xfrm>
            <a:off x="1212668" y="546661"/>
            <a:ext cx="976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rgbClr val="0070C0"/>
                </a:solidFill>
              </a:rPr>
              <a:t>Implementación de la Pila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F1FA36-D969-4BBA-9E86-AF506CAA2502}"/>
              </a:ext>
            </a:extLst>
          </p:cNvPr>
          <p:cNvSpPr txBox="1"/>
          <p:nvPr/>
        </p:nvSpPr>
        <p:spPr>
          <a:xfrm>
            <a:off x="723900" y="3589646"/>
            <a:ext cx="57929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Importante definir: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000" dirty="0"/>
              <a:t>Número Máximo de Elementos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000" dirty="0"/>
              <a:t>Una variable auxiliar </a:t>
            </a:r>
            <a:r>
              <a:rPr lang="es-MX" sz="3000" dirty="0">
                <a:solidFill>
                  <a:srgbClr val="C00000"/>
                </a:solidFill>
              </a:rPr>
              <a:t>TOPE</a:t>
            </a:r>
            <a:r>
              <a:rPr lang="es-MX" sz="3000" dirty="0"/>
              <a:t> para saber cual es el último elemento de la pila.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EE0990-A386-420C-9710-18CEC44B1736}"/>
              </a:ext>
            </a:extLst>
          </p:cNvPr>
          <p:cNvSpPr txBox="1"/>
          <p:nvPr/>
        </p:nvSpPr>
        <p:spPr>
          <a:xfrm>
            <a:off x="7383780" y="3958978"/>
            <a:ext cx="4084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Se debe reservar el espacio en memoria con anticipación.</a:t>
            </a:r>
            <a:endParaRPr lang="es-MX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AE01F4-B059-4956-A274-581BFAF57BAE}"/>
              </a:ext>
            </a:extLst>
          </p:cNvPr>
          <p:cNvSpPr txBox="1"/>
          <p:nvPr/>
        </p:nvSpPr>
        <p:spPr>
          <a:xfrm>
            <a:off x="2416519" y="2021987"/>
            <a:ext cx="735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Representación de pilas se realizará con arreglos unidimensionales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6964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3017558" y="1572687"/>
            <a:ext cx="61568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struct Pila{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tope;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dato[valor];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19905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418108-FFE1-4B5E-A9CB-86525B659A1A}"/>
              </a:ext>
            </a:extLst>
          </p:cNvPr>
          <p:cNvSpPr txBox="1"/>
          <p:nvPr/>
        </p:nvSpPr>
        <p:spPr>
          <a:xfrm>
            <a:off x="5142312" y="3857543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Operaciones </a:t>
            </a:r>
            <a:r>
              <a:rPr lang="en-US" sz="9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básicas</a:t>
            </a:r>
            <a: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85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4D280FBF-5F87-4B84-A5EB-33AB4D81F6CB}"/>
              </a:ext>
            </a:extLst>
          </p:cNvPr>
          <p:cNvSpPr txBox="1"/>
          <p:nvPr/>
        </p:nvSpPr>
        <p:spPr>
          <a:xfrm>
            <a:off x="7903033" y="5504749"/>
            <a:ext cx="1611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NULL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9AEB1FE-6497-44C8-82E0-97301C38370F}"/>
              </a:ext>
            </a:extLst>
          </p:cNvPr>
          <p:cNvSpPr/>
          <p:nvPr/>
        </p:nvSpPr>
        <p:spPr>
          <a:xfrm>
            <a:off x="7881259" y="5458098"/>
            <a:ext cx="2586445" cy="801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8CCF3B5-1508-453B-91EC-96450CE7D94B}"/>
              </a:ext>
            </a:extLst>
          </p:cNvPr>
          <p:cNvSpPr/>
          <p:nvPr/>
        </p:nvSpPr>
        <p:spPr>
          <a:xfrm>
            <a:off x="8604071" y="4656909"/>
            <a:ext cx="2586445" cy="8011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36C0107-C197-4C40-B12A-297D7B29E3EA}"/>
              </a:ext>
            </a:extLst>
          </p:cNvPr>
          <p:cNvSpPr/>
          <p:nvPr/>
        </p:nvSpPr>
        <p:spPr>
          <a:xfrm>
            <a:off x="7641775" y="3847011"/>
            <a:ext cx="2586445" cy="8011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B4F0D7-1385-4C75-AE3F-94F854F4FEC0}"/>
              </a:ext>
            </a:extLst>
          </p:cNvPr>
          <p:cNvSpPr/>
          <p:nvPr/>
        </p:nvSpPr>
        <p:spPr>
          <a:xfrm>
            <a:off x="8181706" y="3045822"/>
            <a:ext cx="2586445" cy="8011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4B5A1CC-721F-4152-93FE-C604E54FFDF5}"/>
              </a:ext>
            </a:extLst>
          </p:cNvPr>
          <p:cNvSpPr/>
          <p:nvPr/>
        </p:nvSpPr>
        <p:spPr>
          <a:xfrm>
            <a:off x="7881258" y="2235924"/>
            <a:ext cx="2586445" cy="801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2B7383-2B6D-4E29-88AD-5015B46B19DD}"/>
              </a:ext>
            </a:extLst>
          </p:cNvPr>
          <p:cNvSpPr txBox="1"/>
          <p:nvPr/>
        </p:nvSpPr>
        <p:spPr>
          <a:xfrm>
            <a:off x="5582195" y="2235924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6FEDF23-B0B4-49E2-8E8B-66C7B5ED385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814460" y="2584273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8D8DC8-4F70-4156-AD78-F663D05F15C9}"/>
              </a:ext>
            </a:extLst>
          </p:cNvPr>
          <p:cNvSpPr txBox="1"/>
          <p:nvPr/>
        </p:nvSpPr>
        <p:spPr>
          <a:xfrm>
            <a:off x="727166" y="248565"/>
            <a:ext cx="4567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>
                <a:solidFill>
                  <a:schemeClr val="accent1"/>
                </a:solidFill>
              </a:rPr>
              <a:t>Pop </a:t>
            </a:r>
            <a:r>
              <a:rPr lang="es-MX" sz="5400" b="1" dirty="0">
                <a:solidFill>
                  <a:srgbClr val="B40C94"/>
                </a:solidFill>
              </a:rPr>
              <a:t>(Sacar)</a:t>
            </a:r>
            <a:endParaRPr lang="es-MX" sz="9600" b="1" dirty="0">
              <a:solidFill>
                <a:srgbClr val="B40C94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2D73AE-844C-415C-8A65-1E553459B9B3}"/>
              </a:ext>
            </a:extLst>
          </p:cNvPr>
          <p:cNvSpPr txBox="1"/>
          <p:nvPr/>
        </p:nvSpPr>
        <p:spPr>
          <a:xfrm>
            <a:off x="5603969" y="3130416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6A7E4C2-E062-4765-ABFA-09D16798ADB2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836234" y="3478765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AA8559-AD66-4C01-B939-08778B3019D2}"/>
              </a:ext>
            </a:extLst>
          </p:cNvPr>
          <p:cNvSpPr txBox="1"/>
          <p:nvPr/>
        </p:nvSpPr>
        <p:spPr>
          <a:xfrm>
            <a:off x="5386252" y="3949023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FD518C3-29AC-46A1-9819-C0FBC6A7D61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618517" y="4297372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7CBF89C-78AB-4A18-B362-59F40E742C75}"/>
              </a:ext>
            </a:extLst>
          </p:cNvPr>
          <p:cNvSpPr txBox="1"/>
          <p:nvPr/>
        </p:nvSpPr>
        <p:spPr>
          <a:xfrm>
            <a:off x="5708469" y="4767630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390ABD6-0D72-487E-9AA4-23C966091F86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940734" y="5115979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116B074-1D16-4E6E-858B-EA67B65C5862}"/>
              </a:ext>
            </a:extLst>
          </p:cNvPr>
          <p:cNvSpPr txBox="1"/>
          <p:nvPr/>
        </p:nvSpPr>
        <p:spPr>
          <a:xfrm>
            <a:off x="5582195" y="5537711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4AB4FB3-E077-4D61-B89E-472960245D16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814460" y="5886060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ED6A1DA-CAC7-49E2-B609-92D350243C37}"/>
              </a:ext>
            </a:extLst>
          </p:cNvPr>
          <p:cNvSpPr txBox="1"/>
          <p:nvPr/>
        </p:nvSpPr>
        <p:spPr>
          <a:xfrm>
            <a:off x="5893527" y="638297"/>
            <a:ext cx="5094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Suprime y devuelve el elemento superior de la pila.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7E51B85-0319-4850-AC19-AFC15FFF6CB3}"/>
              </a:ext>
            </a:extLst>
          </p:cNvPr>
          <p:cNvSpPr txBox="1"/>
          <p:nvPr/>
        </p:nvSpPr>
        <p:spPr>
          <a:xfrm>
            <a:off x="727166" y="2807250"/>
            <a:ext cx="3921025" cy="20621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C00000"/>
                </a:solidFill>
              </a:rPr>
              <a:t>	Eliminar un 	elemento de una pila vacía produce un desbordamiento</a:t>
            </a:r>
          </a:p>
        </p:txBody>
      </p:sp>
      <p:pic>
        <p:nvPicPr>
          <p:cNvPr id="5122" name="Picture 2" descr="Señal de advertencia de color icono de trazo - Descargar PNG/SVG  transparente">
            <a:extLst>
              <a:ext uri="{FF2B5EF4-FFF2-40B4-BE49-F238E27FC236}">
                <a16:creationId xmlns:a16="http://schemas.microsoft.com/office/drawing/2014/main" id="{DEB0E2DF-4EF8-4D0B-ABA0-CBF487AF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7" y="2807250"/>
            <a:ext cx="801189" cy="8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 animBg="1"/>
      <p:bldP spid="2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11" grpId="0"/>
      <p:bldP spid="11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32" grpId="0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752475" y="1583799"/>
            <a:ext cx="10687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pop(struct Pila*pila) {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pila-&gt;tope--;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return (pila-&gt;dato[Pila-&gt;tope]);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60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37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A1A153D-DF3E-4C58-9B70-640A36833AE1}"/>
              </a:ext>
            </a:extLst>
          </p:cNvPr>
          <p:cNvSpPr txBox="1"/>
          <p:nvPr/>
        </p:nvSpPr>
        <p:spPr>
          <a:xfrm>
            <a:off x="7801245" y="5108515"/>
            <a:ext cx="1611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NULL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9AEB1FE-6497-44C8-82E0-97301C38370F}"/>
              </a:ext>
            </a:extLst>
          </p:cNvPr>
          <p:cNvSpPr/>
          <p:nvPr/>
        </p:nvSpPr>
        <p:spPr>
          <a:xfrm>
            <a:off x="7836074" y="5117224"/>
            <a:ext cx="2586445" cy="801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8CCF3B5-1508-453B-91EC-96450CE7D94B}"/>
              </a:ext>
            </a:extLst>
          </p:cNvPr>
          <p:cNvSpPr/>
          <p:nvPr/>
        </p:nvSpPr>
        <p:spPr>
          <a:xfrm>
            <a:off x="8558888" y="4312920"/>
            <a:ext cx="2586445" cy="8011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36C0107-C197-4C40-B12A-297D7B29E3EA}"/>
              </a:ext>
            </a:extLst>
          </p:cNvPr>
          <p:cNvSpPr/>
          <p:nvPr/>
        </p:nvSpPr>
        <p:spPr>
          <a:xfrm>
            <a:off x="7596592" y="3503022"/>
            <a:ext cx="2586445" cy="8011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B4F0D7-1385-4C75-AE3F-94F854F4FEC0}"/>
              </a:ext>
            </a:extLst>
          </p:cNvPr>
          <p:cNvSpPr/>
          <p:nvPr/>
        </p:nvSpPr>
        <p:spPr>
          <a:xfrm>
            <a:off x="8136523" y="2701833"/>
            <a:ext cx="2586445" cy="8011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4B5A1CC-721F-4152-93FE-C604E54FFDF5}"/>
              </a:ext>
            </a:extLst>
          </p:cNvPr>
          <p:cNvSpPr/>
          <p:nvPr/>
        </p:nvSpPr>
        <p:spPr>
          <a:xfrm>
            <a:off x="7836075" y="1891935"/>
            <a:ext cx="2586445" cy="801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2B7383-2B6D-4E29-88AD-5015B46B19DD}"/>
              </a:ext>
            </a:extLst>
          </p:cNvPr>
          <p:cNvSpPr txBox="1"/>
          <p:nvPr/>
        </p:nvSpPr>
        <p:spPr>
          <a:xfrm>
            <a:off x="5606676" y="5207412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6FEDF23-B0B4-49E2-8E8B-66C7B5ED385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838941" y="5555761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BE3D09-57BB-4EB3-AF58-598242DA2E7C}"/>
              </a:ext>
            </a:extLst>
          </p:cNvPr>
          <p:cNvSpPr txBox="1"/>
          <p:nvPr/>
        </p:nvSpPr>
        <p:spPr>
          <a:xfrm>
            <a:off x="5606676" y="4352420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7BFEF92-84F8-4EE3-A61E-25118631C99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838941" y="4700769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1B2B98-1140-4F5C-B94F-E2CF55469A2E}"/>
              </a:ext>
            </a:extLst>
          </p:cNvPr>
          <p:cNvSpPr txBox="1"/>
          <p:nvPr/>
        </p:nvSpPr>
        <p:spPr>
          <a:xfrm>
            <a:off x="5375028" y="3573778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5CD5378-67E7-4BF4-80EC-C33F22491F6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607293" y="3922127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B4260C-7393-4D03-BC91-6F7279652AA1}"/>
              </a:ext>
            </a:extLst>
          </p:cNvPr>
          <p:cNvSpPr txBox="1"/>
          <p:nvPr/>
        </p:nvSpPr>
        <p:spPr>
          <a:xfrm>
            <a:off x="5471695" y="2776627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1C4ED91-8995-4E72-BB4C-F45C5BDF337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703960" y="3124976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E2641EA-EEF6-4F41-B9DB-F0CF700F292E}"/>
              </a:ext>
            </a:extLst>
          </p:cNvPr>
          <p:cNvSpPr txBox="1"/>
          <p:nvPr/>
        </p:nvSpPr>
        <p:spPr>
          <a:xfrm>
            <a:off x="5467774" y="1985070"/>
            <a:ext cx="123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Tope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D156249-9A9C-4A8D-AD68-3ACA28126B73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700039" y="2333419"/>
            <a:ext cx="827315" cy="55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649665F-400A-4F52-9429-C419F69350B7}"/>
              </a:ext>
            </a:extLst>
          </p:cNvPr>
          <p:cNvSpPr txBox="1"/>
          <p:nvPr/>
        </p:nvSpPr>
        <p:spPr>
          <a:xfrm>
            <a:off x="640650" y="3047048"/>
            <a:ext cx="3968893" cy="20621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C00000"/>
                </a:solidFill>
              </a:rPr>
              <a:t>	Insertar un 	elemento a una pila llena producirá un desbordamiento</a:t>
            </a:r>
          </a:p>
        </p:txBody>
      </p:sp>
      <p:pic>
        <p:nvPicPr>
          <p:cNvPr id="27" name="Picture 2" descr="Señal de advertencia de color icono de trazo - Descargar PNG/SVG  transparente">
            <a:extLst>
              <a:ext uri="{FF2B5EF4-FFF2-40B4-BE49-F238E27FC236}">
                <a16:creationId xmlns:a16="http://schemas.microsoft.com/office/drawing/2014/main" id="{D9A488CF-FE54-4D53-B5F1-0A3754906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07" y="3007548"/>
            <a:ext cx="801189" cy="8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2A14F6E-067B-4797-AF35-5FD54B3B4996}"/>
              </a:ext>
            </a:extLst>
          </p:cNvPr>
          <p:cNvSpPr txBox="1"/>
          <p:nvPr/>
        </p:nvSpPr>
        <p:spPr>
          <a:xfrm>
            <a:off x="727165" y="248565"/>
            <a:ext cx="52721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 err="1">
                <a:solidFill>
                  <a:schemeClr val="accent1"/>
                </a:solidFill>
              </a:rPr>
              <a:t>Push</a:t>
            </a:r>
            <a:r>
              <a:rPr lang="es-MX" sz="9600" b="1" dirty="0">
                <a:solidFill>
                  <a:schemeClr val="accent1"/>
                </a:solidFill>
              </a:rPr>
              <a:t> </a:t>
            </a:r>
            <a:r>
              <a:rPr lang="es-MX" sz="5400" b="1" dirty="0">
                <a:solidFill>
                  <a:srgbClr val="B40C94"/>
                </a:solidFill>
              </a:rPr>
              <a:t>(Meter)</a:t>
            </a:r>
            <a:endParaRPr lang="es-MX" sz="9600" b="1" dirty="0">
              <a:solidFill>
                <a:srgbClr val="B40C94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A5A9CE6-62F4-4B0B-829D-BAB3560D3482}"/>
              </a:ext>
            </a:extLst>
          </p:cNvPr>
          <p:cNvSpPr txBox="1"/>
          <p:nvPr/>
        </p:nvSpPr>
        <p:spPr>
          <a:xfrm>
            <a:off x="5970701" y="518531"/>
            <a:ext cx="527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Inserta un elemento en la parte superior de la pila.</a:t>
            </a:r>
          </a:p>
        </p:txBody>
      </p:sp>
    </p:spTree>
    <p:extLst>
      <p:ext uri="{BB962C8B-B14F-4D97-AF65-F5344CB8AC3E}">
        <p14:creationId xmlns:p14="http://schemas.microsoft.com/office/powerpoint/2010/main" val="173653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4" grpId="0" animBg="1"/>
      <p:bldP spid="6" grpId="0" animBg="1"/>
      <p:bldP spid="8" grpId="0" animBg="1"/>
      <p:bldP spid="10" grpId="0" animBg="1"/>
      <p:bldP spid="11" grpId="0"/>
      <p:bldP spid="11" grpId="1"/>
      <p:bldP spid="18" grpId="0"/>
      <p:bldP spid="18" grpId="1"/>
      <p:bldP spid="20" grpId="0"/>
      <p:bldP spid="20" grpId="1"/>
      <p:bldP spid="22" grpId="0"/>
      <p:bldP spid="22" grpId="1"/>
      <p:bldP spid="24" grpId="0"/>
      <p:bldP spid="26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ceptos básicos para entender la Analítica Web - ingeniovirtual.com">
            <a:extLst>
              <a:ext uri="{FF2B5EF4-FFF2-40B4-BE49-F238E27FC236}">
                <a16:creationId xmlns:a16="http://schemas.microsoft.com/office/drawing/2014/main" id="{35B7F143-B711-47FD-89AC-C3B42414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05927C-3606-455F-930A-72DFDB42A067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4000" dirty="0">
                <a:latin typeface="+mj-lt"/>
                <a:ea typeface="+mj-ea"/>
                <a:cs typeface="+mj-cs"/>
              </a:rPr>
              <a:t>Conceptos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s-MX" sz="4000" dirty="0">
                <a:latin typeface="+mj-lt"/>
                <a:ea typeface="+mj-ea"/>
                <a:cs typeface="+mj-cs"/>
              </a:rPr>
              <a:t>Básicos</a:t>
            </a:r>
          </a:p>
        </p:txBody>
      </p:sp>
      <p:cxnSp>
        <p:nvCxnSpPr>
          <p:cNvPr id="4101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711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895350" y="1550759"/>
            <a:ext cx="104012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push (struct Pila*pila, int x){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pila-&gt;dato[pila-&gt;tope]=x;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pila-&gt;tope++;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60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09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EAE061-4AFE-4B3A-8FA1-FC5953E7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398FB-7D27-4C59-A68B-663AE7A37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418108-FFE1-4B5E-A9CB-86525B659A1A}"/>
              </a:ext>
            </a:extLst>
          </p:cNvPr>
          <p:cNvSpPr txBox="1"/>
          <p:nvPr/>
        </p:nvSpPr>
        <p:spPr>
          <a:xfrm>
            <a:off x="5093520" y="2744662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Operaciones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E8134-8942-423C-9EAA-0110FCA1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547A32-A926-42DA-ABEF-C8B4AD0DE31D}"/>
              </a:ext>
            </a:extLst>
          </p:cNvPr>
          <p:cNvSpPr txBox="1"/>
          <p:nvPr/>
        </p:nvSpPr>
        <p:spPr>
          <a:xfrm>
            <a:off x="1737087" y="1074170"/>
            <a:ext cx="260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>
                <a:solidFill>
                  <a:srgbClr val="B40C94"/>
                </a:solidFill>
              </a:rPr>
              <a:t>crearPila</a:t>
            </a:r>
            <a:endParaRPr lang="es-MX" sz="4000" b="1" dirty="0">
              <a:solidFill>
                <a:srgbClr val="B40C9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53C2B6-A36A-41F7-AA37-21EE4F32134B}"/>
              </a:ext>
            </a:extLst>
          </p:cNvPr>
          <p:cNvSpPr txBox="1"/>
          <p:nvPr/>
        </p:nvSpPr>
        <p:spPr>
          <a:xfrm>
            <a:off x="4991099" y="1135725"/>
            <a:ext cx="524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Inicializa la pila en 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2043906" y="2767621"/>
            <a:ext cx="81041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creaPila(struct Pila* pila){</a:t>
            </a:r>
          </a:p>
          <a:p>
            <a:r>
              <a:rPr lang="fi-FI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pila-&gt;tope=0;</a:t>
            </a:r>
          </a:p>
          <a:p>
            <a:r>
              <a:rPr lang="fi-FI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3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547A32-A926-42DA-ABEF-C8B4AD0DE31D}"/>
              </a:ext>
            </a:extLst>
          </p:cNvPr>
          <p:cNvSpPr txBox="1"/>
          <p:nvPr/>
        </p:nvSpPr>
        <p:spPr>
          <a:xfrm>
            <a:off x="622662" y="778248"/>
            <a:ext cx="260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>
                <a:solidFill>
                  <a:srgbClr val="B40C94"/>
                </a:solidFill>
              </a:rPr>
              <a:t>vacia</a:t>
            </a:r>
            <a:r>
              <a:rPr lang="es-MX" sz="4000" b="1" dirty="0">
                <a:solidFill>
                  <a:srgbClr val="B40C94"/>
                </a:solidFill>
              </a:rPr>
              <a:t>( 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53C2B6-A36A-41F7-AA37-21EE4F32134B}"/>
              </a:ext>
            </a:extLst>
          </p:cNvPr>
          <p:cNvSpPr txBox="1"/>
          <p:nvPr/>
        </p:nvSpPr>
        <p:spPr>
          <a:xfrm>
            <a:off x="3635828" y="532026"/>
            <a:ext cx="7123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Función que regresa verdadero si la pila es vacía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2614612" y="2092647"/>
            <a:ext cx="69627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vacia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(struct Pila* pila){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if(pila-&gt;tope==0)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1;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0;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7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1529357" y="1869339"/>
            <a:ext cx="91332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llena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(struct Pila* pila, int tam){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if(pila-&gt;tope==tam)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1;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 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0;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8CB898-D99D-4E75-B1A2-2A1C40EFDBC0}"/>
              </a:ext>
            </a:extLst>
          </p:cNvPr>
          <p:cNvSpPr txBox="1"/>
          <p:nvPr/>
        </p:nvSpPr>
        <p:spPr>
          <a:xfrm>
            <a:off x="560505" y="778247"/>
            <a:ext cx="296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B40C94"/>
                </a:solidFill>
              </a:rPr>
              <a:t>llena( 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A2B0AF-60F4-44FF-A6F9-BC80AA057C7D}"/>
              </a:ext>
            </a:extLst>
          </p:cNvPr>
          <p:cNvSpPr txBox="1"/>
          <p:nvPr/>
        </p:nvSpPr>
        <p:spPr>
          <a:xfrm>
            <a:off x="3428891" y="839802"/>
            <a:ext cx="783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Regresa verdadero si la pila esta llena</a:t>
            </a:r>
          </a:p>
        </p:txBody>
      </p:sp>
    </p:spTree>
    <p:extLst>
      <p:ext uri="{BB962C8B-B14F-4D97-AF65-F5344CB8AC3E}">
        <p14:creationId xmlns:p14="http://schemas.microsoft.com/office/powerpoint/2010/main" val="24231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2681287" y="2787972"/>
            <a:ext cx="69627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topeP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t_Pila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pila){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return(pila-&gt;tope);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A2B0AF-60F4-44FF-A6F9-BC80AA057C7D}"/>
              </a:ext>
            </a:extLst>
          </p:cNvPr>
          <p:cNvSpPr txBox="1"/>
          <p:nvPr/>
        </p:nvSpPr>
        <p:spPr>
          <a:xfrm>
            <a:off x="4724291" y="1311491"/>
            <a:ext cx="4610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Regresa el tope de la pila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32F194-FDFE-4AD5-A952-29784A455C64}"/>
              </a:ext>
            </a:extLst>
          </p:cNvPr>
          <p:cNvSpPr txBox="1"/>
          <p:nvPr/>
        </p:nvSpPr>
        <p:spPr>
          <a:xfrm>
            <a:off x="1654247" y="1280290"/>
            <a:ext cx="296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B40C94"/>
                </a:solidFill>
              </a:rPr>
              <a:t>tope( )</a:t>
            </a:r>
          </a:p>
        </p:txBody>
      </p:sp>
    </p:spTree>
    <p:extLst>
      <p:ext uri="{BB962C8B-B14F-4D97-AF65-F5344CB8AC3E}">
        <p14:creationId xmlns:p14="http://schemas.microsoft.com/office/powerpoint/2010/main" val="46545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1965721" y="1868756"/>
            <a:ext cx="82605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vaciar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t_Pila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pila,int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tam){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for(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=0;i&lt;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tam;i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++){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pila-&gt;tope--;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32F194-FDFE-4AD5-A952-29784A455C64}"/>
              </a:ext>
            </a:extLst>
          </p:cNvPr>
          <p:cNvSpPr txBox="1"/>
          <p:nvPr/>
        </p:nvSpPr>
        <p:spPr>
          <a:xfrm>
            <a:off x="1579244" y="713909"/>
            <a:ext cx="296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B40C94"/>
                </a:solidFill>
              </a:rPr>
              <a:t>vaciar( 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34BE23-0B16-45D3-808D-93CBE9B85A81}"/>
              </a:ext>
            </a:extLst>
          </p:cNvPr>
          <p:cNvSpPr txBox="1"/>
          <p:nvPr/>
        </p:nvSpPr>
        <p:spPr>
          <a:xfrm>
            <a:off x="4544513" y="837020"/>
            <a:ext cx="783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Elimina todos los elementos de las pila</a:t>
            </a:r>
          </a:p>
        </p:txBody>
      </p:sp>
    </p:spTree>
    <p:extLst>
      <p:ext uri="{BB962C8B-B14F-4D97-AF65-F5344CB8AC3E}">
        <p14:creationId xmlns:p14="http://schemas.microsoft.com/office/powerpoint/2010/main" val="34161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1743398" y="1989107"/>
            <a:ext cx="870520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mostrar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t_Pila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pila){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;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for(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=0;i&lt;pila-&gt;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tope;i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++){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printf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("\%d\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n”,pila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-&gt;dato[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]);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4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32F194-FDFE-4AD5-A952-29784A455C64}"/>
              </a:ext>
            </a:extLst>
          </p:cNvPr>
          <p:cNvSpPr txBox="1"/>
          <p:nvPr/>
        </p:nvSpPr>
        <p:spPr>
          <a:xfrm>
            <a:off x="1579244" y="713909"/>
            <a:ext cx="296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B40C94"/>
                </a:solidFill>
              </a:rPr>
              <a:t>mostrar( 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34BE23-0B16-45D3-808D-93CBE9B85A81}"/>
              </a:ext>
            </a:extLst>
          </p:cNvPr>
          <p:cNvSpPr txBox="1"/>
          <p:nvPr/>
        </p:nvSpPr>
        <p:spPr>
          <a:xfrm>
            <a:off x="5097185" y="689459"/>
            <a:ext cx="551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Imprime en pantalla toda la pila</a:t>
            </a:r>
          </a:p>
        </p:txBody>
      </p:sp>
    </p:spTree>
    <p:extLst>
      <p:ext uri="{BB962C8B-B14F-4D97-AF65-F5344CB8AC3E}">
        <p14:creationId xmlns:p14="http://schemas.microsoft.com/office/powerpoint/2010/main" val="261650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22D1EEC-91B5-49E7-B47D-1249E9BF2E66}"/>
              </a:ext>
            </a:extLst>
          </p:cNvPr>
          <p:cNvSpPr txBox="1"/>
          <p:nvPr/>
        </p:nvSpPr>
        <p:spPr>
          <a:xfrm>
            <a:off x="7312213" y="2576439"/>
            <a:ext cx="4727385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+mj-lt"/>
                <a:ea typeface="+mj-ea"/>
                <a:cs typeface="+mj-cs"/>
              </a:rPr>
              <a:t>Aplicaciones de una pila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B842-F192-44D6-BB12-F8A1F0F1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9" r="1331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9977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734881-B0D4-49B3-A7B1-AAE6ED1E6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" t="9552" r="-140" b="3798"/>
          <a:stretch/>
        </p:blipFill>
        <p:spPr>
          <a:xfrm>
            <a:off x="-17797" y="0"/>
            <a:ext cx="12208273" cy="62880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97FBB2-A41D-4B8F-AD36-2529895738D4}"/>
              </a:ext>
            </a:extLst>
          </p:cNvPr>
          <p:cNvSpPr txBox="1"/>
          <p:nvPr/>
        </p:nvSpPr>
        <p:spPr>
          <a:xfrm>
            <a:off x="3044190" y="6388377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hlinkClick r:id="rId4"/>
              </a:rPr>
              <a:t>https://solitarios-online.com/spider/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00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DAF6A9-792B-4A5C-BAD7-EF30059E53E9}"/>
              </a:ext>
            </a:extLst>
          </p:cNvPr>
          <p:cNvSpPr txBox="1"/>
          <p:nvPr/>
        </p:nvSpPr>
        <p:spPr>
          <a:xfrm>
            <a:off x="3100759" y="369218"/>
            <a:ext cx="59904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/>
              <a:t>APUNTADOR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495918-6921-4A7A-B7C0-60FADE30F920}"/>
              </a:ext>
            </a:extLst>
          </p:cNvPr>
          <p:cNvSpPr txBox="1"/>
          <p:nvPr/>
        </p:nvSpPr>
        <p:spPr>
          <a:xfrm>
            <a:off x="1519143" y="1646490"/>
            <a:ext cx="9153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Variable que permite almacenar </a:t>
            </a:r>
            <a:r>
              <a:rPr lang="es-MX" sz="3200" dirty="0">
                <a:solidFill>
                  <a:schemeClr val="accent5">
                    <a:lumMod val="75000"/>
                  </a:schemeClr>
                </a:solidFill>
              </a:rPr>
              <a:t>direcciones</a:t>
            </a:r>
            <a:r>
              <a:rPr lang="es-MX" sz="3200" dirty="0"/>
              <a:t> de memoria de otras variables</a:t>
            </a:r>
          </a:p>
        </p:txBody>
      </p:sp>
      <p:graphicFrame>
        <p:nvGraphicFramePr>
          <p:cNvPr id="8" name="Tabla 6">
            <a:extLst>
              <a:ext uri="{FF2B5EF4-FFF2-40B4-BE49-F238E27FC236}">
                <a16:creationId xmlns:a16="http://schemas.microsoft.com/office/drawing/2014/main" id="{C6B881FD-DA44-49B1-9347-F83332866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06713"/>
              </p:ext>
            </p:extLst>
          </p:nvPr>
        </p:nvGraphicFramePr>
        <p:xfrm>
          <a:off x="7113451" y="2923763"/>
          <a:ext cx="2069738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722">
                  <a:extLst>
                    <a:ext uri="{9D8B030D-6E8A-4147-A177-3AD203B41FA5}">
                      <a16:colId xmlns:a16="http://schemas.microsoft.com/office/drawing/2014/main" val="3887660505"/>
                    </a:ext>
                  </a:extLst>
                </a:gridCol>
                <a:gridCol w="1331016">
                  <a:extLst>
                    <a:ext uri="{9D8B030D-6E8A-4147-A177-3AD203B41FA5}">
                      <a16:colId xmlns:a16="http://schemas.microsoft.com/office/drawing/2014/main" val="2825654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431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58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46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29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FF03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3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23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56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836373"/>
                  </a:ext>
                </a:extLst>
              </a:tr>
            </a:tbl>
          </a:graphicData>
        </a:graphic>
      </p:graphicFrame>
      <p:graphicFrame>
        <p:nvGraphicFramePr>
          <p:cNvPr id="10" name="Tabla 6">
            <a:extLst>
              <a:ext uri="{FF2B5EF4-FFF2-40B4-BE49-F238E27FC236}">
                <a16:creationId xmlns:a16="http://schemas.microsoft.com/office/drawing/2014/main" id="{DCE3DF1C-F0F7-4F50-9AD3-8A04BE0C4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287887"/>
              </p:ext>
            </p:extLst>
          </p:nvPr>
        </p:nvGraphicFramePr>
        <p:xfrm>
          <a:off x="3008811" y="2923763"/>
          <a:ext cx="2069738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722">
                  <a:extLst>
                    <a:ext uri="{9D8B030D-6E8A-4147-A177-3AD203B41FA5}">
                      <a16:colId xmlns:a16="http://schemas.microsoft.com/office/drawing/2014/main" val="3887660505"/>
                    </a:ext>
                  </a:extLst>
                </a:gridCol>
                <a:gridCol w="1331016">
                  <a:extLst>
                    <a:ext uri="{9D8B030D-6E8A-4147-A177-3AD203B41FA5}">
                      <a16:colId xmlns:a16="http://schemas.microsoft.com/office/drawing/2014/main" val="2825654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431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58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var1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46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29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apEntero</a:t>
                      </a:r>
                      <a:endParaRPr lang="es-MX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3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23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FF08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56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836373"/>
                  </a:ext>
                </a:extLst>
              </a:tr>
            </a:tbl>
          </a:graphicData>
        </a:graphic>
      </p:graphicFrame>
      <p:grpSp>
        <p:nvGrpSpPr>
          <p:cNvPr id="14" name="Grupo 13">
            <a:extLst>
              <a:ext uri="{FF2B5EF4-FFF2-40B4-BE49-F238E27FC236}">
                <a16:creationId xmlns:a16="http://schemas.microsoft.com/office/drawing/2014/main" id="{3C7240E8-29BC-4CBA-A731-ACF53625F254}"/>
              </a:ext>
            </a:extLst>
          </p:cNvPr>
          <p:cNvGrpSpPr/>
          <p:nvPr/>
        </p:nvGrpSpPr>
        <p:grpSpPr>
          <a:xfrm>
            <a:off x="5166857" y="3677246"/>
            <a:ext cx="442080" cy="1314360"/>
            <a:chOff x="5166857" y="3677246"/>
            <a:chExt cx="442080" cy="1314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7E5F7445-CA9C-42F6-8EB4-4888BABBB2DD}"/>
                    </a:ext>
                  </a:extLst>
                </p14:cNvPr>
                <p14:cNvContentPartPr/>
                <p14:nvPr/>
              </p14:nvContentPartPr>
              <p14:xfrm>
                <a:off x="5183417" y="3799646"/>
                <a:ext cx="425520" cy="11919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E5F7445-CA9C-42F6-8EB4-4888BABBB2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4777" y="3791006"/>
                  <a:ext cx="443160" cy="12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31205B4-0A67-4C6F-B053-18E4A606A701}"/>
                    </a:ext>
                  </a:extLst>
                </p14:cNvPr>
                <p14:cNvContentPartPr/>
                <p14:nvPr/>
              </p14:nvContentPartPr>
              <p14:xfrm>
                <a:off x="5166857" y="3677246"/>
                <a:ext cx="135360" cy="2811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31205B4-0A67-4C6F-B053-18E4A606A7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8217" y="3668606"/>
                  <a:ext cx="153000" cy="29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2555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s navegadores web más usados: Chrome sigue siendo el rey">
            <a:extLst>
              <a:ext uri="{FF2B5EF4-FFF2-40B4-BE49-F238E27FC236}">
                <a16:creationId xmlns:a16="http://schemas.microsoft.com/office/drawing/2014/main" id="{DC8D161D-AA70-4739-A8A9-372A5328E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1" b="22386"/>
          <a:stretch/>
        </p:blipFill>
        <p:spPr bwMode="auto">
          <a:xfrm>
            <a:off x="5712106" y="182513"/>
            <a:ext cx="6327459" cy="152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4F4119A-5931-4D06-9D33-8979739EDD21}"/>
              </a:ext>
            </a:extLst>
          </p:cNvPr>
          <p:cNvSpPr txBox="1"/>
          <p:nvPr/>
        </p:nvSpPr>
        <p:spPr>
          <a:xfrm>
            <a:off x="5498781" y="3838771"/>
            <a:ext cx="67056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/>
              <a:t>Cuando el usuario quiere regresar (presiona el botón de retroceso), simplemente se extrae la última dirección (pop) de la pila de sitios visitados.</a:t>
            </a:r>
            <a:endParaRPr lang="es-MX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29F51D-56F1-4364-9E3B-BFC1FA3DBCC2}"/>
              </a:ext>
            </a:extLst>
          </p:cNvPr>
          <p:cNvSpPr txBox="1"/>
          <p:nvPr/>
        </p:nvSpPr>
        <p:spPr>
          <a:xfrm>
            <a:off x="6172201" y="2067089"/>
            <a:ext cx="56540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/>
              <a:t>Se almacenan los sitios previamente visitados  </a:t>
            </a:r>
          </a:p>
        </p:txBody>
      </p:sp>
      <p:pic>
        <p:nvPicPr>
          <p:cNvPr id="1028" name="Picture 4" descr="Borrar historial en el navegador Google Chrome | Simplemente LoKoX">
            <a:extLst>
              <a:ext uri="{FF2B5EF4-FFF2-40B4-BE49-F238E27FC236}">
                <a16:creationId xmlns:a16="http://schemas.microsoft.com/office/drawing/2014/main" id="{850B4C9F-01E7-46A8-85DA-48B87922E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5" y="289967"/>
            <a:ext cx="2539886" cy="284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mo Restaurar la Última Sesión de Páginas Abiertas en Google Chrome | Mira  Cómo Se Hace">
            <a:extLst>
              <a:ext uri="{FF2B5EF4-FFF2-40B4-BE49-F238E27FC236}">
                <a16:creationId xmlns:a16="http://schemas.microsoft.com/office/drawing/2014/main" id="{2407D6A7-787A-476A-9B1D-03804C9A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9" y="1598006"/>
            <a:ext cx="5312887" cy="35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3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0EBDB4A5-8C9C-45FB-8856-5489D553E39C}"/>
              </a:ext>
            </a:extLst>
          </p:cNvPr>
          <p:cNvSpPr/>
          <p:nvPr/>
        </p:nvSpPr>
        <p:spPr>
          <a:xfrm>
            <a:off x="4761400" y="3678924"/>
            <a:ext cx="2409349" cy="11874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B1AB39-D666-43EA-96E0-B82DADAEE48B}"/>
              </a:ext>
            </a:extLst>
          </p:cNvPr>
          <p:cNvSpPr txBox="1"/>
          <p:nvPr/>
        </p:nvSpPr>
        <p:spPr>
          <a:xfrm>
            <a:off x="1426822" y="605105"/>
            <a:ext cx="97675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El algoritmo de notación polaca inversa, que utiliza pilas, </a:t>
            </a:r>
            <a:r>
              <a:rPr lang="es-ES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el principio de operación de ciertas </a:t>
            </a: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para calculadoras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F24C527-242A-4266-80BC-E232D49F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265" y="3617913"/>
            <a:ext cx="2545080" cy="12791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(5 - 6) * 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D109CF-8592-489B-950B-EF00F6EB0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895" y="3678924"/>
            <a:ext cx="638172" cy="8790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0C5AA460-EA4C-41B7-8424-E751534CF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20186"/>
              </p:ext>
            </p:extLst>
          </p:nvPr>
        </p:nvGraphicFramePr>
        <p:xfrm>
          <a:off x="9439272" y="2723892"/>
          <a:ext cx="1755140" cy="3099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140">
                  <a:extLst>
                    <a:ext uri="{9D8B030D-6E8A-4147-A177-3AD203B41FA5}">
                      <a16:colId xmlns:a16="http://schemas.microsoft.com/office/drawing/2014/main" val="3417117976"/>
                    </a:ext>
                  </a:extLst>
                </a:gridCol>
              </a:tblGrid>
              <a:tr h="774823">
                <a:tc>
                  <a:txBody>
                    <a:bodyPr/>
                    <a:lstStyle/>
                    <a:p>
                      <a:pPr algn="ctr"/>
                      <a:endParaRPr lang="es-MX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07746"/>
                  </a:ext>
                </a:extLst>
              </a:tr>
              <a:tr h="774823">
                <a:tc>
                  <a:txBody>
                    <a:bodyPr/>
                    <a:lstStyle/>
                    <a:p>
                      <a:pPr algn="ctr"/>
                      <a:endParaRPr lang="es-MX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733888"/>
                  </a:ext>
                </a:extLst>
              </a:tr>
              <a:tr h="774823">
                <a:tc>
                  <a:txBody>
                    <a:bodyPr/>
                    <a:lstStyle/>
                    <a:p>
                      <a:pPr algn="ctr"/>
                      <a:endParaRPr lang="es-MX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315742"/>
                  </a:ext>
                </a:extLst>
              </a:tr>
              <a:tr h="774823">
                <a:tc>
                  <a:txBody>
                    <a:bodyPr/>
                    <a:lstStyle/>
                    <a:p>
                      <a:pPr algn="ctr"/>
                      <a:endParaRPr lang="es-MX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453892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4B7591E7-EAB9-49DC-BCD5-E7A9761DB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8994" y="4819826"/>
            <a:ext cx="762000" cy="14330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endParaRPr lang="es-MX" sz="3600" dirty="0"/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MX" altLang="es-MX" sz="3600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4779281-854B-43F5-BDE4-B6ED970C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1944" y="4002005"/>
            <a:ext cx="762000" cy="14330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s-MX" sz="3600" dirty="0"/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MX" altLang="es-MX" sz="3600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3C000EB-E21A-4318-86C7-D30E52C0F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474" y="3250751"/>
            <a:ext cx="762000" cy="14330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MX" sz="3600" dirty="0"/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MX" altLang="es-MX" sz="3600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986D654-F820-4018-BCC6-4DE3AFB2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353" y="3678924"/>
            <a:ext cx="668652" cy="8790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210B52E-DE31-4B68-A60B-003DBA7DB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005" y="3678924"/>
            <a:ext cx="786144" cy="14330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s-MX" sz="3600" dirty="0"/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MX" altLang="es-MX" sz="3600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F252096-1D03-4BF6-B798-03F9F945E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25" y="3649662"/>
            <a:ext cx="668652" cy="14330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s-MX" sz="3600" dirty="0"/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MX" altLang="es-MX" sz="3600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F7406B0A-1BC0-415C-B8B7-CFF7234C8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7077" y="3708186"/>
            <a:ext cx="2164080" cy="14330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sz="3600" dirty="0"/>
              <a:t>*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MX" altLang="es-MX" sz="3600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E15E832-E769-4B1F-B420-4C9041588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454" y="4959797"/>
            <a:ext cx="762000" cy="14330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sz="36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s-MX" sz="3600" dirty="0"/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MX" altLang="es-MX" sz="3600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EEA26DA8-9D07-4133-B258-3E5F4CE7760C}"/>
                  </a:ext>
                </a:extLst>
              </p14:cNvPr>
              <p14:cNvContentPartPr/>
              <p14:nvPr/>
            </p14:nvContentPartPr>
            <p14:xfrm>
              <a:off x="3409920" y="443232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EEA26DA8-9D07-4133-B258-3E5F4CE776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0560" y="4422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77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/>
      <p:bldP spid="10" grpId="0"/>
      <p:bldP spid="10" grpId="1"/>
      <p:bldP spid="11" grpId="0"/>
      <p:bldP spid="11" grpId="1"/>
      <p:bldP spid="12" grpId="0"/>
      <p:bldP spid="12" grpId="1"/>
      <p:bldP spid="15" grpId="0"/>
      <p:bldP spid="16" grpId="0"/>
      <p:bldP spid="17" grpId="0"/>
      <p:bldP spid="18" grpId="0"/>
      <p:bldP spid="19" grpId="0"/>
      <p:bldP spid="1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E340C45-FEFB-4E83-8141-22E0BE9B215D}"/>
              </a:ext>
            </a:extLst>
          </p:cNvPr>
          <p:cNvSpPr txBox="1"/>
          <p:nvPr/>
        </p:nvSpPr>
        <p:spPr>
          <a:xfrm>
            <a:off x="0" y="143316"/>
            <a:ext cx="12192000" cy="1569660"/>
          </a:xfrm>
          <a:prstGeom prst="rect">
            <a:avLst/>
          </a:prstGeom>
          <a:solidFill>
            <a:srgbClr val="800080"/>
          </a:solidFill>
          <a:ln>
            <a:solidFill>
              <a:srgbClr val="004F8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Colas</a:t>
            </a:r>
          </a:p>
        </p:txBody>
      </p:sp>
      <p:pic>
        <p:nvPicPr>
          <p:cNvPr id="6148" name="Picture 4" descr="Sistema de gestión de colas y citas | Gestiturn, gestión de sala de espera  y atención">
            <a:extLst>
              <a:ext uri="{FF2B5EF4-FFF2-40B4-BE49-F238E27FC236}">
                <a16:creationId xmlns:a16="http://schemas.microsoft.com/office/drawing/2014/main" id="{CF462C5F-BD19-445A-A53D-FB21D250E2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201"/>
            <a:ext cx="12192000" cy="486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001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11A952-39F9-4A60-8F90-C0FB3E59F582}"/>
              </a:ext>
            </a:extLst>
          </p:cNvPr>
          <p:cNvSpPr txBox="1"/>
          <p:nvPr/>
        </p:nvSpPr>
        <p:spPr>
          <a:xfrm>
            <a:off x="1358537" y="482863"/>
            <a:ext cx="4162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accent6">
                    <a:lumMod val="75000"/>
                  </a:schemeClr>
                </a:solidFill>
              </a:rPr>
              <a:t>Definición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092F4E-1628-4239-A978-90CBB2849853}"/>
              </a:ext>
            </a:extLst>
          </p:cNvPr>
          <p:cNvSpPr txBox="1"/>
          <p:nvPr/>
        </p:nvSpPr>
        <p:spPr>
          <a:xfrm>
            <a:off x="2118359" y="1590859"/>
            <a:ext cx="7955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Tipo especial de lista en el cual los elementos se insertan en un extremo y se suprime en el otro.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499F7A-2E16-47CC-83F8-8CF97E10E9AB}"/>
              </a:ext>
            </a:extLst>
          </p:cNvPr>
          <p:cNvSpPr txBox="1"/>
          <p:nvPr/>
        </p:nvSpPr>
        <p:spPr>
          <a:xfrm>
            <a:off x="1981198" y="3490554"/>
            <a:ext cx="8247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También llamado </a:t>
            </a:r>
            <a:r>
              <a:rPr lang="es-MX" sz="6000" dirty="0">
                <a:solidFill>
                  <a:schemeClr val="accent2">
                    <a:lumMod val="75000"/>
                  </a:schemeClr>
                </a:solidFill>
              </a:rPr>
              <a:t>Lista FIFO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42170A-043F-437B-AF7B-5218DB89E2E8}"/>
              </a:ext>
            </a:extLst>
          </p:cNvPr>
          <p:cNvSpPr txBox="1"/>
          <p:nvPr/>
        </p:nvSpPr>
        <p:spPr>
          <a:xfrm>
            <a:off x="3910146" y="4651586"/>
            <a:ext cx="438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 err="1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s-MX" sz="4800" dirty="0" err="1"/>
              <a:t>irst</a:t>
            </a:r>
            <a:r>
              <a:rPr lang="es-MX" sz="4800" dirty="0"/>
              <a:t> </a:t>
            </a:r>
            <a:r>
              <a:rPr lang="es-MX" sz="48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s-MX" sz="4800" dirty="0"/>
              <a:t>n </a:t>
            </a:r>
            <a:r>
              <a:rPr lang="es-MX" sz="4800" dirty="0" err="1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s-MX" sz="4800" dirty="0" err="1"/>
              <a:t>irst</a:t>
            </a:r>
            <a:r>
              <a:rPr lang="es-MX" sz="4800" dirty="0"/>
              <a:t> </a:t>
            </a:r>
            <a:r>
              <a:rPr lang="es-MX" sz="4800" dirty="0" err="1">
                <a:solidFill>
                  <a:schemeClr val="accent2">
                    <a:lumMod val="75000"/>
                  </a:schemeClr>
                </a:solidFill>
              </a:rPr>
              <a:t>O</a:t>
            </a:r>
            <a:r>
              <a:rPr lang="es-MX" sz="4800" dirty="0" err="1"/>
              <a:t>ut</a:t>
            </a:r>
            <a:endParaRPr lang="es-MX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75666-D472-4280-9458-25BAFBFA417D}"/>
              </a:ext>
            </a:extLst>
          </p:cNvPr>
          <p:cNvSpPr txBox="1"/>
          <p:nvPr/>
        </p:nvSpPr>
        <p:spPr>
          <a:xfrm>
            <a:off x="1972491" y="5667251"/>
            <a:ext cx="824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Primero en llegar primero en salir</a:t>
            </a:r>
          </a:p>
        </p:txBody>
      </p:sp>
    </p:spTree>
    <p:extLst>
      <p:ext uri="{BB962C8B-B14F-4D97-AF65-F5344CB8AC3E}">
        <p14:creationId xmlns:p14="http://schemas.microsoft.com/office/powerpoint/2010/main" val="24150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EA8A7CF-15C0-4D66-9394-A4DC3D3BC50A}"/>
              </a:ext>
            </a:extLst>
          </p:cNvPr>
          <p:cNvSpPr txBox="1"/>
          <p:nvPr/>
        </p:nvSpPr>
        <p:spPr>
          <a:xfrm>
            <a:off x="1212668" y="546661"/>
            <a:ext cx="976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rgbClr val="0070C0"/>
                </a:solidFill>
              </a:rPr>
              <a:t>Implementación de la Pila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F1FA36-D969-4BBA-9E86-AF506CAA2502}"/>
              </a:ext>
            </a:extLst>
          </p:cNvPr>
          <p:cNvSpPr txBox="1"/>
          <p:nvPr/>
        </p:nvSpPr>
        <p:spPr>
          <a:xfrm>
            <a:off x="723900" y="3589646"/>
            <a:ext cx="5792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Importante definir: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000" dirty="0"/>
              <a:t>Numero Máximo de Elementos.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000" dirty="0"/>
              <a:t>Una variable que indique el inicio y fin de la cola.</a:t>
            </a:r>
            <a:endParaRPr lang="es-MX" sz="3000" dirty="0">
              <a:solidFill>
                <a:srgbClr val="C0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EE0990-A386-420C-9710-18CEC44B1736}"/>
              </a:ext>
            </a:extLst>
          </p:cNvPr>
          <p:cNvSpPr txBox="1"/>
          <p:nvPr/>
        </p:nvSpPr>
        <p:spPr>
          <a:xfrm>
            <a:off x="7383780" y="3958978"/>
            <a:ext cx="4084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Se debe reservar el espacio en memoria con anticipación.</a:t>
            </a:r>
            <a:endParaRPr lang="es-MX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AE01F4-B059-4956-A274-581BFAF57BAE}"/>
              </a:ext>
            </a:extLst>
          </p:cNvPr>
          <p:cNvSpPr txBox="1"/>
          <p:nvPr/>
        </p:nvSpPr>
        <p:spPr>
          <a:xfrm>
            <a:off x="2416519" y="2021987"/>
            <a:ext cx="735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Los elementos se almacenan en memoria de forma continua.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47617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3017558" y="1074509"/>
            <a:ext cx="615688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</a:t>
            </a:r>
            <a:r>
              <a:rPr lang="en-US" sz="6000" b="0" i="0" dirty="0">
                <a:solidFill>
                  <a:srgbClr val="B3094A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truct Cola</a:t>
            </a:r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{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</a:t>
            </a:r>
            <a:r>
              <a:rPr lang="en-US" sz="60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inicio</a:t>
            </a:r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;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final;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dato[max];</a:t>
            </a:r>
          </a:p>
          <a:p>
            <a:r>
              <a:rPr lang="en-US" sz="6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};</a:t>
            </a:r>
            <a:endParaRPr lang="es-MX" sz="60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018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418108-FFE1-4B5E-A9CB-86525B659A1A}"/>
              </a:ext>
            </a:extLst>
          </p:cNvPr>
          <p:cNvSpPr txBox="1"/>
          <p:nvPr/>
        </p:nvSpPr>
        <p:spPr>
          <a:xfrm>
            <a:off x="5142312" y="3857543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Operaciones </a:t>
            </a:r>
            <a:r>
              <a:rPr lang="en-US" sz="9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básicas</a:t>
            </a:r>
            <a: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4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648D8DC8-4F70-4156-AD78-F663D05F15C9}"/>
              </a:ext>
            </a:extLst>
          </p:cNvPr>
          <p:cNvSpPr txBox="1"/>
          <p:nvPr/>
        </p:nvSpPr>
        <p:spPr>
          <a:xfrm>
            <a:off x="523884" y="276089"/>
            <a:ext cx="7019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 err="1">
                <a:solidFill>
                  <a:schemeClr val="accent1"/>
                </a:solidFill>
              </a:rPr>
              <a:t>enCola</a:t>
            </a:r>
            <a:r>
              <a:rPr lang="es-MX" sz="9600" b="1" dirty="0">
                <a:solidFill>
                  <a:schemeClr val="accent1"/>
                </a:solidFill>
              </a:rPr>
              <a:t> </a:t>
            </a:r>
            <a:r>
              <a:rPr lang="es-MX" sz="5400" b="1" dirty="0">
                <a:solidFill>
                  <a:srgbClr val="B40C94"/>
                </a:solidFill>
              </a:rPr>
              <a:t>(insertar)</a:t>
            </a:r>
            <a:endParaRPr lang="es-MX" sz="9600" b="1" dirty="0">
              <a:solidFill>
                <a:srgbClr val="B40C94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ED6A1DA-CAC7-49E2-B609-92D350243C37}"/>
              </a:ext>
            </a:extLst>
          </p:cNvPr>
          <p:cNvSpPr txBox="1"/>
          <p:nvPr/>
        </p:nvSpPr>
        <p:spPr>
          <a:xfrm>
            <a:off x="995510" y="1938040"/>
            <a:ext cx="6267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Agrega elementos al final de la cola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7E51B85-0319-4850-AC19-AFC15FFF6CB3}"/>
              </a:ext>
            </a:extLst>
          </p:cNvPr>
          <p:cNvSpPr txBox="1"/>
          <p:nvPr/>
        </p:nvSpPr>
        <p:spPr>
          <a:xfrm>
            <a:off x="7747091" y="667491"/>
            <a:ext cx="3921025" cy="20621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C00000"/>
                </a:solidFill>
              </a:rPr>
              <a:t>	 Insertar un 	elementos a una cola llena producirá un desbordamiento</a:t>
            </a:r>
          </a:p>
        </p:txBody>
      </p:sp>
      <p:pic>
        <p:nvPicPr>
          <p:cNvPr id="5122" name="Picture 2" descr="Señal de advertencia de color icono de trazo - Descargar PNG/SVG  transparente">
            <a:extLst>
              <a:ext uri="{FF2B5EF4-FFF2-40B4-BE49-F238E27FC236}">
                <a16:creationId xmlns:a16="http://schemas.microsoft.com/office/drawing/2014/main" id="{DEB0E2DF-4EF8-4D0B-ABA0-CBF487AF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99" y="832263"/>
            <a:ext cx="801189" cy="8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075234B-5E45-4339-885E-785D12B9BB1D}"/>
              </a:ext>
            </a:extLst>
          </p:cNvPr>
          <p:cNvSpPr/>
          <p:nvPr/>
        </p:nvSpPr>
        <p:spPr>
          <a:xfrm>
            <a:off x="2633933" y="4286297"/>
            <a:ext cx="1348467" cy="143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FF50850-01C8-4457-BB86-E691A5790EDD}"/>
              </a:ext>
            </a:extLst>
          </p:cNvPr>
          <p:cNvSpPr/>
          <p:nvPr/>
        </p:nvSpPr>
        <p:spPr>
          <a:xfrm>
            <a:off x="3982400" y="4003246"/>
            <a:ext cx="1348467" cy="149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2498FC7-B80E-4F18-B922-5A287B87C0AD}"/>
              </a:ext>
            </a:extLst>
          </p:cNvPr>
          <p:cNvSpPr/>
          <p:nvPr/>
        </p:nvSpPr>
        <p:spPr>
          <a:xfrm>
            <a:off x="5330867" y="4286297"/>
            <a:ext cx="1348467" cy="14340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D6275C8-35FA-4EE9-8B01-DB28FCC39B96}"/>
              </a:ext>
            </a:extLst>
          </p:cNvPr>
          <p:cNvSpPr/>
          <p:nvPr/>
        </p:nvSpPr>
        <p:spPr>
          <a:xfrm>
            <a:off x="6679334" y="4003246"/>
            <a:ext cx="1348467" cy="14980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18F86F-56C5-483A-8567-9AEAB1C81EC5}"/>
              </a:ext>
            </a:extLst>
          </p:cNvPr>
          <p:cNvSpPr txBox="1"/>
          <p:nvPr/>
        </p:nvSpPr>
        <p:spPr>
          <a:xfrm>
            <a:off x="8107674" y="4413997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NULL</a:t>
            </a:r>
            <a:endParaRPr lang="es-MX" sz="2800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1BBCBDC-04C5-4031-8871-8DFA241E3960}"/>
              </a:ext>
            </a:extLst>
          </p:cNvPr>
          <p:cNvSpPr/>
          <p:nvPr/>
        </p:nvSpPr>
        <p:spPr>
          <a:xfrm>
            <a:off x="8027801" y="4142347"/>
            <a:ext cx="1348467" cy="14827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D7ABE5-8ECD-4D85-A722-9AC09DC34AED}"/>
              </a:ext>
            </a:extLst>
          </p:cNvPr>
          <p:cNvSpPr txBox="1"/>
          <p:nvPr/>
        </p:nvSpPr>
        <p:spPr>
          <a:xfrm>
            <a:off x="8568680" y="2950219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982D06-EC25-4FC0-AD6D-866135CB98AF}"/>
              </a:ext>
            </a:extLst>
          </p:cNvPr>
          <p:cNvSpPr txBox="1"/>
          <p:nvPr/>
        </p:nvSpPr>
        <p:spPr>
          <a:xfrm>
            <a:off x="8702034" y="5998237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0952B38-CD2C-4FA0-A3DE-86139F3A68B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8867775" y="3596550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DE325378-75F4-4D3C-8692-A43354F1C7F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982074" y="5705707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6EA7F6F-90A7-4DED-91A9-5CFA619E895E}"/>
              </a:ext>
            </a:extLst>
          </p:cNvPr>
          <p:cNvSpPr txBox="1"/>
          <p:nvPr/>
        </p:nvSpPr>
        <p:spPr>
          <a:xfrm>
            <a:off x="7058974" y="5931687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769608D5-0FF8-45DA-A079-C8E8B35A63FE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7339014" y="5639157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A2228E8-B3EB-4FB6-B825-0B1DB8FC6904}"/>
              </a:ext>
            </a:extLst>
          </p:cNvPr>
          <p:cNvSpPr txBox="1"/>
          <p:nvPr/>
        </p:nvSpPr>
        <p:spPr>
          <a:xfrm>
            <a:off x="5429819" y="6082649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798B931-8CBE-4103-BCC5-DBC3C030BDCE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5709859" y="5790119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B2D03AD-771F-4F95-8CC2-CEDDEAE59CE6}"/>
              </a:ext>
            </a:extLst>
          </p:cNvPr>
          <p:cNvSpPr txBox="1"/>
          <p:nvPr/>
        </p:nvSpPr>
        <p:spPr>
          <a:xfrm>
            <a:off x="4080704" y="5931687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272062F8-37D6-44B8-8642-4C9CA4AA315C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4360744" y="5639157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889FAC5-F42D-4A97-B390-B24327CB3017}"/>
              </a:ext>
            </a:extLst>
          </p:cNvPr>
          <p:cNvSpPr txBox="1"/>
          <p:nvPr/>
        </p:nvSpPr>
        <p:spPr>
          <a:xfrm>
            <a:off x="2711758" y="6082649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FFA707E7-AD64-4221-955C-0E433C085446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2991798" y="5790119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31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27" grpId="0" animBg="1"/>
      <p:bldP spid="29" grpId="0" animBg="1"/>
      <p:bldP spid="30" grpId="0" animBg="1"/>
      <p:bldP spid="31" grpId="0" animBg="1"/>
      <p:bldP spid="3" grpId="0"/>
      <p:bldP spid="33" grpId="0" animBg="1"/>
      <p:bldP spid="5" grpId="0"/>
      <p:bldP spid="7" grpId="0"/>
      <p:bldP spid="7" grpId="1"/>
      <p:bldP spid="43" grpId="0"/>
      <p:bldP spid="43" grpId="1"/>
      <p:bldP spid="45" grpId="0"/>
      <p:bldP spid="45" grpId="1"/>
      <p:bldP spid="47" grpId="1"/>
      <p:bldP spid="47" grpId="2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872066" y="1942019"/>
            <a:ext cx="104478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enCola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(struct Cola* cola, int valor){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cola-&gt;dato[cola-&gt;final]=valor;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cola-&gt;final ++;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8348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648D8DC8-4F70-4156-AD78-F663D05F15C9}"/>
              </a:ext>
            </a:extLst>
          </p:cNvPr>
          <p:cNvSpPr txBox="1"/>
          <p:nvPr/>
        </p:nvSpPr>
        <p:spPr>
          <a:xfrm>
            <a:off x="516563" y="494785"/>
            <a:ext cx="7034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>
                <a:solidFill>
                  <a:schemeClr val="accent1"/>
                </a:solidFill>
              </a:rPr>
              <a:t>desencolar </a:t>
            </a:r>
            <a:r>
              <a:rPr lang="es-MX" sz="4400" b="1" dirty="0">
                <a:solidFill>
                  <a:srgbClr val="B40C94"/>
                </a:solidFill>
              </a:rPr>
              <a:t>(quitar)</a:t>
            </a:r>
            <a:endParaRPr lang="es-MX" sz="8000" b="1" dirty="0">
              <a:solidFill>
                <a:srgbClr val="B40C94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ED6A1DA-CAC7-49E2-B609-92D350243C37}"/>
              </a:ext>
            </a:extLst>
          </p:cNvPr>
          <p:cNvSpPr txBox="1"/>
          <p:nvPr/>
        </p:nvSpPr>
        <p:spPr>
          <a:xfrm>
            <a:off x="502645" y="1963622"/>
            <a:ext cx="6799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Remueve el primer elemento de la cola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7E51B85-0319-4850-AC19-AFC15FFF6CB3}"/>
              </a:ext>
            </a:extLst>
          </p:cNvPr>
          <p:cNvSpPr txBox="1"/>
          <p:nvPr/>
        </p:nvSpPr>
        <p:spPr>
          <a:xfrm>
            <a:off x="7754412" y="709012"/>
            <a:ext cx="3921025" cy="20621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C00000"/>
                </a:solidFill>
              </a:rPr>
              <a:t>	Eliminar un 	elemento de una cola vacía produce un desbordamiento</a:t>
            </a:r>
          </a:p>
        </p:txBody>
      </p:sp>
      <p:pic>
        <p:nvPicPr>
          <p:cNvPr id="5122" name="Picture 2" descr="Señal de advertencia de color icono de trazo - Descargar PNG/SVG  transparente">
            <a:extLst>
              <a:ext uri="{FF2B5EF4-FFF2-40B4-BE49-F238E27FC236}">
                <a16:creationId xmlns:a16="http://schemas.microsoft.com/office/drawing/2014/main" id="{DEB0E2DF-4EF8-4D0B-ABA0-CBF487AF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45" y="832263"/>
            <a:ext cx="801189" cy="8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FF50850-01C8-4457-BB86-E691A5790EDD}"/>
              </a:ext>
            </a:extLst>
          </p:cNvPr>
          <p:cNvSpPr/>
          <p:nvPr/>
        </p:nvSpPr>
        <p:spPr>
          <a:xfrm>
            <a:off x="3982400" y="4003246"/>
            <a:ext cx="1348467" cy="149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18F86F-56C5-483A-8567-9AEAB1C81EC5}"/>
              </a:ext>
            </a:extLst>
          </p:cNvPr>
          <p:cNvSpPr txBox="1"/>
          <p:nvPr/>
        </p:nvSpPr>
        <p:spPr>
          <a:xfrm>
            <a:off x="2713806" y="4646423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NULL</a:t>
            </a:r>
            <a:endParaRPr lang="es-MX" sz="280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2498FC7-B80E-4F18-B922-5A287B87C0AD}"/>
              </a:ext>
            </a:extLst>
          </p:cNvPr>
          <p:cNvSpPr/>
          <p:nvPr/>
        </p:nvSpPr>
        <p:spPr>
          <a:xfrm>
            <a:off x="5330867" y="4286297"/>
            <a:ext cx="1348467" cy="14340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D6275C8-35FA-4EE9-8B01-DB28FCC39B96}"/>
              </a:ext>
            </a:extLst>
          </p:cNvPr>
          <p:cNvSpPr/>
          <p:nvPr/>
        </p:nvSpPr>
        <p:spPr>
          <a:xfrm>
            <a:off x="6679334" y="4003246"/>
            <a:ext cx="1348467" cy="14980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1BBCBDC-04C5-4031-8871-8DFA241E3960}"/>
              </a:ext>
            </a:extLst>
          </p:cNvPr>
          <p:cNvSpPr/>
          <p:nvPr/>
        </p:nvSpPr>
        <p:spPr>
          <a:xfrm>
            <a:off x="8027801" y="4142347"/>
            <a:ext cx="1348467" cy="14827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D7ABE5-8ECD-4D85-A722-9AC09DC34AED}"/>
              </a:ext>
            </a:extLst>
          </p:cNvPr>
          <p:cNvSpPr txBox="1"/>
          <p:nvPr/>
        </p:nvSpPr>
        <p:spPr>
          <a:xfrm>
            <a:off x="8568680" y="2950219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0952B38-CD2C-4FA0-A3DE-86139F3A68B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8867775" y="3596550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889FAC5-F42D-4A97-B390-B24327CB3017}"/>
              </a:ext>
            </a:extLst>
          </p:cNvPr>
          <p:cNvSpPr txBox="1"/>
          <p:nvPr/>
        </p:nvSpPr>
        <p:spPr>
          <a:xfrm>
            <a:off x="2752249" y="6112476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FFA707E7-AD64-4221-955C-0E433C085446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3032289" y="5819946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1C5E3C6-31EB-4E05-8260-22E47D426241}"/>
              </a:ext>
            </a:extLst>
          </p:cNvPr>
          <p:cNvSpPr txBox="1"/>
          <p:nvPr/>
        </p:nvSpPr>
        <p:spPr>
          <a:xfrm>
            <a:off x="6915437" y="2815654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E3C7BFE-01F4-4D33-AB3F-E9E50E9EB58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214532" y="3461985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3E26D9C-C27E-4176-8614-BAD176CEAB8D}"/>
              </a:ext>
            </a:extLst>
          </p:cNvPr>
          <p:cNvSpPr txBox="1"/>
          <p:nvPr/>
        </p:nvSpPr>
        <p:spPr>
          <a:xfrm>
            <a:off x="5527554" y="295889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0FD4D66-99A6-4135-9923-17839495F367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826649" y="3605221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8818DDE-792B-4D6B-86AB-524EFF03E984}"/>
              </a:ext>
            </a:extLst>
          </p:cNvPr>
          <p:cNvSpPr txBox="1"/>
          <p:nvPr/>
        </p:nvSpPr>
        <p:spPr>
          <a:xfrm>
            <a:off x="4222102" y="2809876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743CA0F-B5C8-453D-A4EB-0A1689610FF4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521197" y="3456207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397692-819C-4FCC-8BDF-A075ED557FE2}"/>
              </a:ext>
            </a:extLst>
          </p:cNvPr>
          <p:cNvSpPr txBox="1"/>
          <p:nvPr/>
        </p:nvSpPr>
        <p:spPr>
          <a:xfrm>
            <a:off x="2751165" y="299363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6CC18914-27C3-49C5-9205-94182E9849BC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3050260" y="3639966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075234B-5E45-4339-885E-785D12B9BB1D}"/>
              </a:ext>
            </a:extLst>
          </p:cNvPr>
          <p:cNvSpPr/>
          <p:nvPr/>
        </p:nvSpPr>
        <p:spPr>
          <a:xfrm>
            <a:off x="2633933" y="4286297"/>
            <a:ext cx="1348467" cy="143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5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5" grpId="0"/>
      <p:bldP spid="5" grpId="1"/>
      <p:bldP spid="49" grpId="0"/>
      <p:bldP spid="24" grpId="0"/>
      <p:bldP spid="24" grpId="1"/>
      <p:bldP spid="26" grpId="0"/>
      <p:bldP spid="26" grpId="1"/>
      <p:bldP spid="35" grpId="0"/>
      <p:bldP spid="35" grpId="1"/>
      <p:bldP spid="37" grpId="0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10B681-7B32-4C71-B0BC-B8F3ECE3E303}"/>
              </a:ext>
            </a:extLst>
          </p:cNvPr>
          <p:cNvSpPr txBox="1"/>
          <p:nvPr/>
        </p:nvSpPr>
        <p:spPr>
          <a:xfrm>
            <a:off x="1759131" y="557019"/>
            <a:ext cx="378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accent6">
                    <a:lumMod val="75000"/>
                  </a:schemeClr>
                </a:solidFill>
              </a:rPr>
              <a:t>Sintaxis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495F52-B867-44A2-8F3A-F7A3DF1EE0C5}"/>
              </a:ext>
            </a:extLst>
          </p:cNvPr>
          <p:cNvSpPr txBox="1"/>
          <p:nvPr/>
        </p:nvSpPr>
        <p:spPr>
          <a:xfrm>
            <a:off x="3583578" y="1402949"/>
            <a:ext cx="489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accent5">
                    <a:lumMod val="75000"/>
                  </a:schemeClr>
                </a:solidFill>
              </a:rPr>
              <a:t>Tipo * </a:t>
            </a:r>
            <a:r>
              <a:rPr lang="es-MX" sz="3600" dirty="0" err="1">
                <a:solidFill>
                  <a:schemeClr val="accent5">
                    <a:lumMod val="75000"/>
                  </a:schemeClr>
                </a:solidFill>
              </a:rPr>
              <a:t>nombreVariable</a:t>
            </a:r>
            <a:endParaRPr lang="es-MX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438BB7-5C36-4CCD-ABBA-09127AF06319}"/>
              </a:ext>
            </a:extLst>
          </p:cNvPr>
          <p:cNvSpPr txBox="1"/>
          <p:nvPr/>
        </p:nvSpPr>
        <p:spPr>
          <a:xfrm>
            <a:off x="613954" y="3022865"/>
            <a:ext cx="10964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/>
              <a:t>*</a:t>
            </a:r>
            <a:r>
              <a:rPr lang="es-MX" sz="3600" dirty="0"/>
              <a:t> Operador indirección que hace referencia al contenido 	de dirección que almacena la variable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E5C618C-5A30-425F-8DDF-F7BE7D7A7680}"/>
              </a:ext>
            </a:extLst>
          </p:cNvPr>
          <p:cNvSpPr txBox="1"/>
          <p:nvPr/>
        </p:nvSpPr>
        <p:spPr>
          <a:xfrm>
            <a:off x="3583578" y="2090330"/>
            <a:ext cx="489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accent5">
                    <a:lumMod val="75000"/>
                  </a:schemeClr>
                </a:solidFill>
              </a:rPr>
              <a:t>Tipo </a:t>
            </a:r>
            <a:r>
              <a:rPr lang="es-MX" sz="3600" dirty="0" err="1">
                <a:solidFill>
                  <a:schemeClr val="accent5">
                    <a:lumMod val="75000"/>
                  </a:schemeClr>
                </a:solidFill>
              </a:rPr>
              <a:t>nombreVariable</a:t>
            </a:r>
            <a:r>
              <a:rPr lang="es-MX" sz="3600" dirty="0">
                <a:solidFill>
                  <a:schemeClr val="accent5">
                    <a:lumMod val="75000"/>
                  </a:schemeClr>
                </a:solidFill>
              </a:rPr>
              <a:t> 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90DB9D-DEBE-48E1-8A0E-3D9D815D76E3}"/>
              </a:ext>
            </a:extLst>
          </p:cNvPr>
          <p:cNvSpPr txBox="1"/>
          <p:nvPr/>
        </p:nvSpPr>
        <p:spPr>
          <a:xfrm>
            <a:off x="1373776" y="4823653"/>
            <a:ext cx="9444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/>
              <a:t>&amp; </a:t>
            </a:r>
            <a:r>
              <a:rPr lang="es-MX" sz="3600" dirty="0"/>
              <a:t>Operador que permite obtener la dirección de 	memoria 	asignada a esa variable</a:t>
            </a:r>
          </a:p>
        </p:txBody>
      </p:sp>
    </p:spTree>
    <p:extLst>
      <p:ext uri="{BB962C8B-B14F-4D97-AF65-F5344CB8AC3E}">
        <p14:creationId xmlns:p14="http://schemas.microsoft.com/office/powerpoint/2010/main" val="61204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1913471" y="322001"/>
            <a:ext cx="83820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40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r>
              <a:rPr lang="it-IT" sz="4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remover(t_Cola * cola){</a:t>
            </a:r>
          </a:p>
          <a:p>
            <a:r>
              <a:rPr lang="it-IT" sz="4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x, i;</a:t>
            </a:r>
          </a:p>
          <a:p>
            <a:r>
              <a:rPr lang="it-IT" sz="4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x=cola-&gt;dato[cola-&gt;inicio];</a:t>
            </a:r>
          </a:p>
          <a:p>
            <a:r>
              <a:rPr lang="it-IT" sz="4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for(i=0;i&lt;cola-&gt;final-1;i++){</a:t>
            </a:r>
          </a:p>
          <a:p>
            <a:r>
              <a:rPr lang="it-IT" sz="4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cola-&gt;dato[i]=cola-&gt;dato[i+1];</a:t>
            </a:r>
          </a:p>
          <a:p>
            <a:r>
              <a:rPr lang="it-IT" sz="4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4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cola-&gt;final--;</a:t>
            </a:r>
          </a:p>
          <a:p>
            <a:r>
              <a:rPr lang="it-IT" sz="4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return x;</a:t>
            </a:r>
          </a:p>
          <a:p>
            <a:r>
              <a:rPr lang="it-IT" sz="40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623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EAE061-4AFE-4B3A-8FA1-FC5953E7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398FB-7D27-4C59-A68B-663AE7A37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418108-FFE1-4B5E-A9CB-86525B659A1A}"/>
              </a:ext>
            </a:extLst>
          </p:cNvPr>
          <p:cNvSpPr txBox="1"/>
          <p:nvPr/>
        </p:nvSpPr>
        <p:spPr>
          <a:xfrm>
            <a:off x="5093520" y="2744662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Operaciones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E8134-8942-423C-9EAA-0110FCA1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40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547A32-A926-42DA-ABEF-C8B4AD0DE31D}"/>
              </a:ext>
            </a:extLst>
          </p:cNvPr>
          <p:cNvSpPr txBox="1"/>
          <p:nvPr/>
        </p:nvSpPr>
        <p:spPr>
          <a:xfrm>
            <a:off x="1737087" y="1074170"/>
            <a:ext cx="260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>
                <a:solidFill>
                  <a:srgbClr val="B40C94"/>
                </a:solidFill>
              </a:rPr>
              <a:t>crearCola</a:t>
            </a:r>
            <a:endParaRPr lang="es-MX" sz="4000" b="1" dirty="0">
              <a:solidFill>
                <a:srgbClr val="B40C9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53C2B6-A36A-41F7-AA37-21EE4F32134B}"/>
              </a:ext>
            </a:extLst>
          </p:cNvPr>
          <p:cNvSpPr txBox="1"/>
          <p:nvPr/>
        </p:nvSpPr>
        <p:spPr>
          <a:xfrm>
            <a:off x="4903631" y="1135725"/>
            <a:ext cx="5244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Inicializa la cola con inicio y final en cero.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1808016" y="2736842"/>
            <a:ext cx="85759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crearCola(struct Cola* cola){</a:t>
            </a:r>
          </a:p>
          <a:p>
            <a:r>
              <a:rPr lang="fi-FI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cola-&gt;inicio=0;</a:t>
            </a:r>
          </a:p>
          <a:p>
            <a:r>
              <a:rPr lang="fi-FI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cola-&gt;final=0;</a:t>
            </a:r>
          </a:p>
          <a:p>
            <a:r>
              <a:rPr lang="fi-FI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88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547A32-A926-42DA-ABEF-C8B4AD0DE31D}"/>
              </a:ext>
            </a:extLst>
          </p:cNvPr>
          <p:cNvSpPr txBox="1"/>
          <p:nvPr/>
        </p:nvSpPr>
        <p:spPr>
          <a:xfrm>
            <a:off x="622662" y="778248"/>
            <a:ext cx="260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>
                <a:solidFill>
                  <a:srgbClr val="B40C94"/>
                </a:solidFill>
              </a:rPr>
              <a:t>vacia</a:t>
            </a:r>
            <a:r>
              <a:rPr lang="es-MX" sz="4000" b="1" dirty="0">
                <a:solidFill>
                  <a:srgbClr val="B40C94"/>
                </a:solidFill>
              </a:rPr>
              <a:t>( 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53C2B6-A36A-41F7-AA37-21EE4F32134B}"/>
              </a:ext>
            </a:extLst>
          </p:cNvPr>
          <p:cNvSpPr txBox="1"/>
          <p:nvPr/>
        </p:nvSpPr>
        <p:spPr>
          <a:xfrm>
            <a:off x="3635828" y="532026"/>
            <a:ext cx="7123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Función que regresa verdadero si la cola es vacía.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2105463" y="2076605"/>
            <a:ext cx="79810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vacia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t_Cola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cola){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if(cola-&gt;final==cola-&gt;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inicio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1;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0;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8A40AD4-E619-406B-82A6-00C2ADE1813E}"/>
                  </a:ext>
                </a:extLst>
              </p14:cNvPr>
              <p14:cNvContentPartPr/>
              <p14:nvPr/>
            </p14:nvContentPartPr>
            <p14:xfrm>
              <a:off x="1458720" y="4704480"/>
              <a:ext cx="7101360" cy="162792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8A40AD4-E619-406B-82A6-00C2ADE181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9360" y="4695120"/>
                <a:ext cx="7120080" cy="16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1529357" y="1869339"/>
            <a:ext cx="91332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llena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t_Cola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cola,int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tam){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 (cola-&gt;final==tam)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0;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1;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8CB898-D99D-4E75-B1A2-2A1C40EFDBC0}"/>
              </a:ext>
            </a:extLst>
          </p:cNvPr>
          <p:cNvSpPr txBox="1"/>
          <p:nvPr/>
        </p:nvSpPr>
        <p:spPr>
          <a:xfrm>
            <a:off x="1529357" y="743980"/>
            <a:ext cx="296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B40C94"/>
                </a:solidFill>
              </a:rPr>
              <a:t>llena( 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A2B0AF-60F4-44FF-A6F9-BC80AA057C7D}"/>
              </a:ext>
            </a:extLst>
          </p:cNvPr>
          <p:cNvSpPr txBox="1"/>
          <p:nvPr/>
        </p:nvSpPr>
        <p:spPr>
          <a:xfrm>
            <a:off x="4658774" y="837609"/>
            <a:ext cx="658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Regresa falso si la cola esta llena.</a:t>
            </a:r>
          </a:p>
        </p:txBody>
      </p:sp>
    </p:spTree>
    <p:extLst>
      <p:ext uri="{BB962C8B-B14F-4D97-AF65-F5344CB8AC3E}">
        <p14:creationId xmlns:p14="http://schemas.microsoft.com/office/powerpoint/2010/main" val="355073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2681287" y="2787972"/>
            <a:ext cx="69627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finalC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t_Cola</a:t>
            </a:r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cola){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return(cola-&gt;final);</a:t>
            </a:r>
          </a:p>
          <a:p>
            <a:r>
              <a:rPr lang="en-U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A2B0AF-60F4-44FF-A6F9-BC80AA057C7D}"/>
              </a:ext>
            </a:extLst>
          </p:cNvPr>
          <p:cNvSpPr txBox="1"/>
          <p:nvPr/>
        </p:nvSpPr>
        <p:spPr>
          <a:xfrm>
            <a:off x="5189512" y="1311489"/>
            <a:ext cx="4610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Regresa el final de la cola.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32F194-FDFE-4AD5-A952-29784A455C64}"/>
              </a:ext>
            </a:extLst>
          </p:cNvPr>
          <p:cNvSpPr txBox="1"/>
          <p:nvPr/>
        </p:nvSpPr>
        <p:spPr>
          <a:xfrm>
            <a:off x="1878837" y="1219157"/>
            <a:ext cx="2965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 err="1">
                <a:solidFill>
                  <a:srgbClr val="B40C94"/>
                </a:solidFill>
              </a:rPr>
              <a:t>finalC</a:t>
            </a:r>
            <a:r>
              <a:rPr lang="es-MX" sz="4400" b="1" dirty="0">
                <a:solidFill>
                  <a:srgbClr val="B40C94"/>
                </a:solidFill>
              </a:rPr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239898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1997242" y="1696863"/>
            <a:ext cx="819751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vaciar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t_Cola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cola){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x, 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;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while(cola-&gt;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inicio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!=cola-&gt;final){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	x=cola-&gt;dato[cola-&gt;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inicio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];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for(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=0;i&lt;cola-&gt;final-1;i++){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	cola-&gt;dato[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]=cola-&gt;dato[i+1];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}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cola-&gt;final--;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	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32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32F194-FDFE-4AD5-A952-29784A455C64}"/>
              </a:ext>
            </a:extLst>
          </p:cNvPr>
          <p:cNvSpPr txBox="1"/>
          <p:nvPr/>
        </p:nvSpPr>
        <p:spPr>
          <a:xfrm>
            <a:off x="1579244" y="476599"/>
            <a:ext cx="2965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rgbClr val="B40C94"/>
                </a:solidFill>
              </a:rPr>
              <a:t>vaciar( 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34BE23-0B16-45D3-808D-93CBE9B85A81}"/>
              </a:ext>
            </a:extLst>
          </p:cNvPr>
          <p:cNvSpPr txBox="1"/>
          <p:nvPr/>
        </p:nvSpPr>
        <p:spPr>
          <a:xfrm>
            <a:off x="4544513" y="682167"/>
            <a:ext cx="655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Elimina todos los elementos de la pila.</a:t>
            </a:r>
          </a:p>
        </p:txBody>
      </p:sp>
    </p:spTree>
    <p:extLst>
      <p:ext uri="{BB962C8B-B14F-4D97-AF65-F5344CB8AC3E}">
        <p14:creationId xmlns:p14="http://schemas.microsoft.com/office/powerpoint/2010/main" val="27361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1521404" y="1989107"/>
            <a:ext cx="91491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mostrar(t_Cola * cola){</a:t>
            </a:r>
          </a:p>
          <a:p>
            <a:r>
              <a:rPr lang="it-IT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i;</a:t>
            </a:r>
          </a:p>
          <a:p>
            <a:r>
              <a:rPr lang="it-IT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for(i=0;i&lt;cola-&gt;final;i++){</a:t>
            </a:r>
          </a:p>
          <a:p>
            <a:r>
              <a:rPr lang="it-IT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printf("\n%d\n", cola-&gt;dato[i]);</a:t>
            </a:r>
          </a:p>
          <a:p>
            <a:r>
              <a:rPr lang="it-IT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4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32F194-FDFE-4AD5-A952-29784A455C64}"/>
              </a:ext>
            </a:extLst>
          </p:cNvPr>
          <p:cNvSpPr txBox="1"/>
          <p:nvPr/>
        </p:nvSpPr>
        <p:spPr>
          <a:xfrm>
            <a:off x="1579244" y="713909"/>
            <a:ext cx="2965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B40C94"/>
                </a:solidFill>
              </a:rPr>
              <a:t>mostrar( 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34BE23-0B16-45D3-808D-93CBE9B85A81}"/>
              </a:ext>
            </a:extLst>
          </p:cNvPr>
          <p:cNvSpPr txBox="1"/>
          <p:nvPr/>
        </p:nvSpPr>
        <p:spPr>
          <a:xfrm>
            <a:off x="4544513" y="837020"/>
            <a:ext cx="5658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Imprime en pantalla toda la cola.</a:t>
            </a:r>
          </a:p>
        </p:txBody>
      </p:sp>
    </p:spTree>
    <p:extLst>
      <p:ext uri="{BB962C8B-B14F-4D97-AF65-F5344CB8AC3E}">
        <p14:creationId xmlns:p14="http://schemas.microsoft.com/office/powerpoint/2010/main" val="3436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22D1EEC-91B5-49E7-B47D-1249E9BF2E66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Aplicaciones de una cola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B842-F192-44D6-BB12-F8A1F0F1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9" r="1331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487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376A81A2-AD83-4DD5-B234-661D87622F2C}"/>
              </a:ext>
            </a:extLst>
          </p:cNvPr>
          <p:cNvSpPr/>
          <p:nvPr/>
        </p:nvSpPr>
        <p:spPr>
          <a:xfrm>
            <a:off x="6836857" y="3195163"/>
            <a:ext cx="381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C375AA-E032-495B-AD71-43DFA575B4AC}"/>
              </a:ext>
            </a:extLst>
          </p:cNvPr>
          <p:cNvSpPr txBox="1"/>
          <p:nvPr/>
        </p:nvSpPr>
        <p:spPr>
          <a:xfrm>
            <a:off x="548640" y="394454"/>
            <a:ext cx="1104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dirty="0"/>
              <a:t>Operaciones en redes de computadoras</a:t>
            </a:r>
            <a:endParaRPr lang="es-MX" sz="4800" dirty="0"/>
          </a:p>
        </p:txBody>
      </p:sp>
      <p:pic>
        <p:nvPicPr>
          <p:cNvPr id="3080" name="Picture 8" descr="Computador De Mesa Com Design De Ilustração De Vetor De Imagem De ícone De  Teclado Ilustraciones Vectoriales, Clip Art Vectorizado Libre De Derechos.  Image 94930793.">
            <a:extLst>
              <a:ext uri="{FF2B5EF4-FFF2-40B4-BE49-F238E27FC236}">
                <a16:creationId xmlns:a16="http://schemas.microsoft.com/office/drawing/2014/main" id="{EDD37291-97A4-4251-B312-2E3EFAE2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41" y="2311449"/>
            <a:ext cx="2810977" cy="281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presora | Vector Premium">
            <a:extLst>
              <a:ext uri="{FF2B5EF4-FFF2-40B4-BE49-F238E27FC236}">
                <a16:creationId xmlns:a16="http://schemas.microsoft.com/office/drawing/2014/main" id="{7E532993-3816-40DA-9FBC-038ADADB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984" y="2227859"/>
            <a:ext cx="3027581" cy="30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CE127C5-AFAA-4FFF-A14D-83957D1A5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594214"/>
              </p:ext>
            </p:extLst>
          </p:nvPr>
        </p:nvGraphicFramePr>
        <p:xfrm>
          <a:off x="3718559" y="3057012"/>
          <a:ext cx="4393566" cy="1319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2261">
                  <a:extLst>
                    <a:ext uri="{9D8B030D-6E8A-4147-A177-3AD203B41FA5}">
                      <a16:colId xmlns:a16="http://schemas.microsoft.com/office/drawing/2014/main" val="1501607278"/>
                    </a:ext>
                  </a:extLst>
                </a:gridCol>
                <a:gridCol w="732261">
                  <a:extLst>
                    <a:ext uri="{9D8B030D-6E8A-4147-A177-3AD203B41FA5}">
                      <a16:colId xmlns:a16="http://schemas.microsoft.com/office/drawing/2014/main" val="857400404"/>
                    </a:ext>
                  </a:extLst>
                </a:gridCol>
                <a:gridCol w="732261">
                  <a:extLst>
                    <a:ext uri="{9D8B030D-6E8A-4147-A177-3AD203B41FA5}">
                      <a16:colId xmlns:a16="http://schemas.microsoft.com/office/drawing/2014/main" val="2898307249"/>
                    </a:ext>
                  </a:extLst>
                </a:gridCol>
                <a:gridCol w="732261">
                  <a:extLst>
                    <a:ext uri="{9D8B030D-6E8A-4147-A177-3AD203B41FA5}">
                      <a16:colId xmlns:a16="http://schemas.microsoft.com/office/drawing/2014/main" val="2843222449"/>
                    </a:ext>
                  </a:extLst>
                </a:gridCol>
                <a:gridCol w="732261">
                  <a:extLst>
                    <a:ext uri="{9D8B030D-6E8A-4147-A177-3AD203B41FA5}">
                      <a16:colId xmlns:a16="http://schemas.microsoft.com/office/drawing/2014/main" val="3933764571"/>
                    </a:ext>
                  </a:extLst>
                </a:gridCol>
                <a:gridCol w="732261">
                  <a:extLst>
                    <a:ext uri="{9D8B030D-6E8A-4147-A177-3AD203B41FA5}">
                      <a16:colId xmlns:a16="http://schemas.microsoft.com/office/drawing/2014/main" val="1012289128"/>
                    </a:ext>
                  </a:extLst>
                </a:gridCol>
              </a:tblGrid>
              <a:tr h="1319847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17452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89500C61-8317-4643-8081-FEC8FC1BB250}"/>
              </a:ext>
            </a:extLst>
          </p:cNvPr>
          <p:cNvSpPr/>
          <p:nvPr/>
        </p:nvSpPr>
        <p:spPr>
          <a:xfrm>
            <a:off x="3900174" y="3198775"/>
            <a:ext cx="381000" cy="103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BB407BC-54A3-436A-9FE5-42026DD3507E}"/>
              </a:ext>
            </a:extLst>
          </p:cNvPr>
          <p:cNvSpPr/>
          <p:nvPr/>
        </p:nvSpPr>
        <p:spPr>
          <a:xfrm>
            <a:off x="3900174" y="3195163"/>
            <a:ext cx="381000" cy="103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836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29817 0.002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0.24088 0.002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0.06211 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7" grpId="0" animBg="1"/>
      <p:bldP spid="7" grpId="1" animBg="1"/>
      <p:bldP spid="7" grpId="2" animBg="1"/>
      <p:bldP spid="12" grpId="0" animBg="1"/>
      <p:bldP spid="12" grpId="1" animBg="1"/>
      <p:bldP spid="12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BB7EA2-53C1-408E-9B2A-F620B3BD8DFA}"/>
              </a:ext>
            </a:extLst>
          </p:cNvPr>
          <p:cNvSpPr txBox="1"/>
          <p:nvPr/>
        </p:nvSpPr>
        <p:spPr>
          <a:xfrm>
            <a:off x="444137" y="418011"/>
            <a:ext cx="2551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accent4">
                    <a:lumMod val="50000"/>
                  </a:schemeClr>
                </a:solidFill>
              </a:rPr>
              <a:t>Ejemplo 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A05C20-A570-4A3E-93AF-4FACDF5FF623}"/>
              </a:ext>
            </a:extLst>
          </p:cNvPr>
          <p:cNvSpPr txBox="1"/>
          <p:nvPr/>
        </p:nvSpPr>
        <p:spPr>
          <a:xfrm>
            <a:off x="668383" y="1376021"/>
            <a:ext cx="1085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Crear un programa con una variable, un apuntador a la variable.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8412DD-F35E-44E5-BE47-17AD77D4F95F}"/>
              </a:ext>
            </a:extLst>
          </p:cNvPr>
          <p:cNvSpPr txBox="1"/>
          <p:nvPr/>
        </p:nvSpPr>
        <p:spPr>
          <a:xfrm>
            <a:off x="241662" y="1960796"/>
            <a:ext cx="1170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posteriormente modificar el valor de la variable usando el apuntador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F212C78-E6DE-4827-A470-EDF0398DD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8127" r="66928" b="60889"/>
          <a:stretch/>
        </p:blipFill>
        <p:spPr>
          <a:xfrm>
            <a:off x="1506582" y="2830285"/>
            <a:ext cx="3640183" cy="351069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B0BFD7-B258-47D9-B14E-1CA184F1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1" t="7539" r="66000" b="60635"/>
          <a:stretch/>
        </p:blipFill>
        <p:spPr>
          <a:xfrm>
            <a:off x="6522719" y="2830285"/>
            <a:ext cx="4084321" cy="34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1E0109E-5D00-4D63-BF72-800946455AC0}"/>
              </a:ext>
            </a:extLst>
          </p:cNvPr>
          <p:cNvSpPr txBox="1"/>
          <p:nvPr/>
        </p:nvSpPr>
        <p:spPr>
          <a:xfrm>
            <a:off x="960425" y="2162906"/>
            <a:ext cx="186397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Nuevo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5C9F34-F5DB-4357-AEFF-348C5ABD23E5}"/>
              </a:ext>
            </a:extLst>
          </p:cNvPr>
          <p:cNvSpPr txBox="1"/>
          <p:nvPr/>
        </p:nvSpPr>
        <p:spPr>
          <a:xfrm>
            <a:off x="3240941" y="3744616"/>
            <a:ext cx="1685438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Listo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23AD05-49BD-47EE-9DDB-EC6483D94A06}"/>
              </a:ext>
            </a:extLst>
          </p:cNvPr>
          <p:cNvSpPr txBox="1"/>
          <p:nvPr/>
        </p:nvSpPr>
        <p:spPr>
          <a:xfrm>
            <a:off x="6975236" y="3744616"/>
            <a:ext cx="2631832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Ejecución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8561158-0DB6-44A9-A470-4B1EF1539B9B}"/>
              </a:ext>
            </a:extLst>
          </p:cNvPr>
          <p:cNvSpPr txBox="1"/>
          <p:nvPr/>
        </p:nvSpPr>
        <p:spPr>
          <a:xfrm>
            <a:off x="8891952" y="2162906"/>
            <a:ext cx="2631833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Terminado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92BB919-4794-4E9F-9483-17CD49008602}"/>
              </a:ext>
            </a:extLst>
          </p:cNvPr>
          <p:cNvGrpSpPr/>
          <p:nvPr/>
        </p:nvGrpSpPr>
        <p:grpSpPr>
          <a:xfrm>
            <a:off x="3726132" y="3987922"/>
            <a:ext cx="4786920" cy="2233440"/>
            <a:chOff x="4205631" y="3227234"/>
            <a:chExt cx="4786920" cy="22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89FFA09-B5CC-4F49-8B5D-FF0ED4441DE2}"/>
                    </a:ext>
                  </a:extLst>
                </p14:cNvPr>
                <p14:cNvContentPartPr/>
                <p14:nvPr/>
              </p14:nvContentPartPr>
              <p14:xfrm>
                <a:off x="5427831" y="3227234"/>
                <a:ext cx="1900800" cy="3006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89FFA09-B5CC-4F49-8B5D-FF0ED4441DE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23511" y="3222914"/>
                  <a:ext cx="19094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0A91BB8-213C-4C2B-8750-6DA10EF25432}"/>
                    </a:ext>
                  </a:extLst>
                </p14:cNvPr>
                <p14:cNvContentPartPr/>
                <p14:nvPr/>
              </p14:nvContentPartPr>
              <p14:xfrm>
                <a:off x="7088511" y="3300314"/>
                <a:ext cx="193680" cy="405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0A91BB8-213C-4C2B-8750-6DA10EF254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91" y="3295994"/>
                  <a:ext cx="202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CA30AE7-A211-452A-9C95-3683766FD826}"/>
                    </a:ext>
                  </a:extLst>
                </p14:cNvPr>
                <p14:cNvContentPartPr/>
                <p14:nvPr/>
              </p14:nvContentPartPr>
              <p14:xfrm>
                <a:off x="4205631" y="3828794"/>
                <a:ext cx="4786920" cy="16318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CA30AE7-A211-452A-9C95-3683766FD8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01311" y="3824474"/>
                  <a:ext cx="4795560" cy="164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7C62146-9135-402D-B948-ADDB76A9B8E1}"/>
              </a:ext>
            </a:extLst>
          </p:cNvPr>
          <p:cNvGrpSpPr/>
          <p:nvPr/>
        </p:nvGrpSpPr>
        <p:grpSpPr>
          <a:xfrm>
            <a:off x="9641715" y="3038400"/>
            <a:ext cx="1075320" cy="1219680"/>
            <a:chOff x="10010991" y="2405354"/>
            <a:chExt cx="1075320" cy="12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C7EB931-E9C4-40BD-9A02-1019FC1726D9}"/>
                    </a:ext>
                  </a:extLst>
                </p14:cNvPr>
                <p14:cNvContentPartPr/>
                <p14:nvPr/>
              </p14:nvContentPartPr>
              <p14:xfrm>
                <a:off x="10010991" y="2413274"/>
                <a:ext cx="1075320" cy="12117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C7EB931-E9C4-40BD-9A02-1019FC1726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06671" y="2408954"/>
                  <a:ext cx="1083960" cy="12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842DDE8-3455-4894-8FEF-299B06C84E20}"/>
                    </a:ext>
                  </a:extLst>
                </p14:cNvPr>
                <p14:cNvContentPartPr/>
                <p14:nvPr/>
              </p14:nvContentPartPr>
              <p14:xfrm>
                <a:off x="10768791" y="2405354"/>
                <a:ext cx="257040" cy="132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842DDE8-3455-4894-8FEF-299B06C84E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64471" y="2401034"/>
                  <a:ext cx="2656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BDF9371-22D1-4A87-9C2D-879CAD7CB2C4}"/>
              </a:ext>
            </a:extLst>
          </p:cNvPr>
          <p:cNvGrpSpPr/>
          <p:nvPr/>
        </p:nvGrpSpPr>
        <p:grpSpPr>
          <a:xfrm>
            <a:off x="2123391" y="2887394"/>
            <a:ext cx="1068120" cy="1679760"/>
            <a:chOff x="2123391" y="2887394"/>
            <a:chExt cx="1068120" cy="167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40D4FD4-98BC-4F1A-83EB-598B1258969C}"/>
                    </a:ext>
                  </a:extLst>
                </p14:cNvPr>
                <p14:cNvContentPartPr/>
                <p14:nvPr/>
              </p14:nvContentPartPr>
              <p14:xfrm>
                <a:off x="2123391" y="2887394"/>
                <a:ext cx="956520" cy="13100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40D4FD4-98BC-4F1A-83EB-598B125896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9071" y="2883074"/>
                  <a:ext cx="965160" cy="13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F4EA2F0-19A4-4D6E-A055-D290A5F8564A}"/>
                    </a:ext>
                  </a:extLst>
                </p14:cNvPr>
                <p14:cNvContentPartPr/>
                <p14:nvPr/>
              </p14:nvContentPartPr>
              <p14:xfrm>
                <a:off x="2868951" y="4028594"/>
                <a:ext cx="322560" cy="5385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F4EA2F0-19A4-4D6E-A055-D290A5F856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4631" y="4024274"/>
                  <a:ext cx="331200" cy="547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24D8AC1-3740-47A9-86DC-9A8AD71BA274}"/>
              </a:ext>
            </a:extLst>
          </p:cNvPr>
          <p:cNvSpPr txBox="1"/>
          <p:nvPr/>
        </p:nvSpPr>
        <p:spPr>
          <a:xfrm>
            <a:off x="1907143" y="345626"/>
            <a:ext cx="8809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Transiciones de procesos o ciclos de vida de un proceso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C7DD7D6-9E0E-45FF-98D2-11E01727A126}"/>
              </a:ext>
            </a:extLst>
          </p:cNvPr>
          <p:cNvSpPr txBox="1"/>
          <p:nvPr/>
        </p:nvSpPr>
        <p:spPr>
          <a:xfrm>
            <a:off x="2472604" y="2021804"/>
            <a:ext cx="1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/>
              <a:t>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D863B79-ADB8-449A-9EBD-15EFB858E839}"/>
              </a:ext>
            </a:extLst>
          </p:cNvPr>
          <p:cNvSpPr txBox="1"/>
          <p:nvPr/>
        </p:nvSpPr>
        <p:spPr>
          <a:xfrm>
            <a:off x="2726414" y="2038406"/>
            <a:ext cx="86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/>
              <a:t>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950A412-6DDD-40EF-B4CF-433AEDC8D10C}"/>
                  </a:ext>
                </a:extLst>
              </p14:cNvPr>
              <p14:cNvContentPartPr/>
              <p14:nvPr/>
            </p14:nvContentPartPr>
            <p14:xfrm>
              <a:off x="1720800" y="6489720"/>
              <a:ext cx="6480" cy="1008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950A412-6DDD-40EF-B4CF-433AEDC8D1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1440" y="6480360"/>
                <a:ext cx="2520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23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-0.00612 7.40741E-7 C -0.00898 7.40741E-7 -0.01224 0.06898 -0.01224 0.125 L -0.01224 0.2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24 0.25 L 0.56862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862 0.25 L 0.39909 0.43356 C 0.36419 0.47453 0.31146 0.49699 0.25508 0.49699 C 0.19167 0.49699 0.14141 0.47453 0.10664 0.43356 L -0.06341 0.25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2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19 0.24746 L 0.56667 0.2474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19" y="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41 0.25 L -0.01224 0.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24 0.25 L 0.56862 0.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667 0.24746 L 0.69857 0.0379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862 0.25 L 0.68464 0.04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28" grpId="3"/>
      <p:bldP spid="28" grpId="4"/>
      <p:bldP spid="28" grpId="5"/>
      <p:bldP spid="28" grpId="6"/>
      <p:bldP spid="30" grpId="0"/>
      <p:bldP spid="30" grpId="1"/>
      <p:bldP spid="30" grpId="2"/>
      <p:bldP spid="30" grpId="3"/>
      <p:bldP spid="30" grpId="4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o de participación para la elaboración de la Estrategia de Economía  Circular del País Vasco 2030">
            <a:extLst>
              <a:ext uri="{FF2B5EF4-FFF2-40B4-BE49-F238E27FC236}">
                <a16:creationId xmlns:a16="http://schemas.microsoft.com/office/drawing/2014/main" id="{28B82AF2-8D32-4EFB-8351-0B61C95AD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468" r="1622" b="10195"/>
          <a:stretch/>
        </p:blipFill>
        <p:spPr bwMode="auto">
          <a:xfrm>
            <a:off x="3694922" y="0"/>
            <a:ext cx="8497078" cy="68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871305-48EA-4CEA-8608-DA02261E254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+mj-ea"/>
                <a:cs typeface="+mj-cs"/>
              </a:rPr>
              <a:t>COLA CIRCULAR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481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DA3EB7-45F1-4C7F-9041-BE4F1381BD5C}"/>
              </a:ext>
            </a:extLst>
          </p:cNvPr>
          <p:cNvSpPr txBox="1"/>
          <p:nvPr/>
        </p:nvSpPr>
        <p:spPr>
          <a:xfrm>
            <a:off x="4014651" y="406412"/>
            <a:ext cx="4162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chemeClr val="accent6">
                    <a:lumMod val="75000"/>
                  </a:schemeClr>
                </a:solidFill>
              </a:rPr>
              <a:t>Definición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5E9842-4BF7-4186-9A48-015DF16F2A39}"/>
              </a:ext>
            </a:extLst>
          </p:cNvPr>
          <p:cNvSpPr txBox="1"/>
          <p:nvPr/>
        </p:nvSpPr>
        <p:spPr>
          <a:xfrm>
            <a:off x="3828817" y="2950442"/>
            <a:ext cx="45343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El siguiente elemento del </a:t>
            </a:r>
            <a:r>
              <a:rPr lang="es-MX" sz="4000" b="1" dirty="0">
                <a:solidFill>
                  <a:schemeClr val="accent1">
                    <a:lumMod val="75000"/>
                  </a:schemeClr>
                </a:solidFill>
              </a:rPr>
              <a:t>último </a:t>
            </a:r>
            <a:r>
              <a:rPr lang="es-MX" sz="4000" dirty="0"/>
              <a:t>es el </a:t>
            </a:r>
            <a:r>
              <a:rPr lang="es-MX" sz="4000" b="1" dirty="0">
                <a:solidFill>
                  <a:schemeClr val="accent2">
                    <a:lumMod val="75000"/>
                  </a:schemeClr>
                </a:solidFill>
              </a:rPr>
              <a:t>primero.</a:t>
            </a:r>
          </a:p>
        </p:txBody>
      </p:sp>
      <p:pic>
        <p:nvPicPr>
          <p:cNvPr id="2050" name="Picture 2" descr="Segmentar Vectores, Ilustraciones Y Gráficos - 123RF">
            <a:extLst>
              <a:ext uri="{FF2B5EF4-FFF2-40B4-BE49-F238E27FC236}">
                <a16:creationId xmlns:a16="http://schemas.microsoft.com/office/drawing/2014/main" id="{B1D949D7-1282-4B79-9C3D-B31B871F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70" y="3515532"/>
            <a:ext cx="3342468" cy="334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FBCAAF9-8B02-4F99-8000-BE0EBFD86EA4}"/>
              </a:ext>
            </a:extLst>
          </p:cNvPr>
          <p:cNvSpPr txBox="1"/>
          <p:nvPr/>
        </p:nvSpPr>
        <p:spPr>
          <a:xfrm>
            <a:off x="940944" y="1514408"/>
            <a:ext cx="4534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Es una mejora de la cola simple.</a:t>
            </a:r>
            <a:endParaRPr lang="es-MX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6EC60C-F8CD-4EE0-96DB-73D1FC0EAA79}"/>
              </a:ext>
            </a:extLst>
          </p:cNvPr>
          <p:cNvSpPr txBox="1"/>
          <p:nvPr/>
        </p:nvSpPr>
        <p:spPr>
          <a:xfrm>
            <a:off x="6488974" y="1393279"/>
            <a:ext cx="541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Utiliza de manera más eficiente la memoria.</a:t>
            </a:r>
            <a:endParaRPr lang="es-MX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ESTRUCTURA DE DATOS: COLAS CIRCULARES Y DOBLES">
            <a:extLst>
              <a:ext uri="{FF2B5EF4-FFF2-40B4-BE49-F238E27FC236}">
                <a16:creationId xmlns:a16="http://schemas.microsoft.com/office/drawing/2014/main" id="{0B02B3A6-FBE1-4CDE-8057-BE1C5ADE2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4" y="4824689"/>
            <a:ext cx="7353020" cy="20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3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F3B7E9F-3DED-4C5B-B965-80D67F2895FD}"/>
              </a:ext>
            </a:extLst>
          </p:cNvPr>
          <p:cNvSpPr txBox="1"/>
          <p:nvPr/>
        </p:nvSpPr>
        <p:spPr>
          <a:xfrm>
            <a:off x="3766457" y="1074509"/>
            <a:ext cx="46590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6000" dirty="0" err="1">
                <a:solidFill>
                  <a:srgbClr val="B3094A"/>
                </a:solidFill>
              </a:rPr>
              <a:t>struct</a:t>
            </a:r>
            <a:r>
              <a:rPr lang="es-MX" sz="6000" dirty="0">
                <a:solidFill>
                  <a:srgbClr val="B3094A"/>
                </a:solidFill>
              </a:rPr>
              <a:t> </a:t>
            </a:r>
            <a:r>
              <a:rPr lang="es-MX" sz="6000" dirty="0" err="1">
                <a:solidFill>
                  <a:srgbClr val="B3094A"/>
                </a:solidFill>
              </a:rPr>
              <a:t>ColaC</a:t>
            </a:r>
            <a:r>
              <a:rPr lang="es-MX" sz="6000" dirty="0">
                <a:solidFill>
                  <a:srgbClr val="B3094A"/>
                </a:solidFill>
              </a:rPr>
              <a:t>{</a:t>
            </a:r>
          </a:p>
          <a:p>
            <a:r>
              <a:rPr lang="es-MX" sz="6000" dirty="0">
                <a:solidFill>
                  <a:srgbClr val="B3094A"/>
                </a:solidFill>
              </a:rPr>
              <a:t>	</a:t>
            </a:r>
            <a:r>
              <a:rPr lang="es-MX" sz="6000" dirty="0" err="1">
                <a:solidFill>
                  <a:srgbClr val="B3094A"/>
                </a:solidFill>
              </a:rPr>
              <a:t>int</a:t>
            </a:r>
            <a:r>
              <a:rPr lang="es-MX" sz="6000" dirty="0">
                <a:solidFill>
                  <a:srgbClr val="B3094A"/>
                </a:solidFill>
              </a:rPr>
              <a:t> inicio;</a:t>
            </a:r>
          </a:p>
          <a:p>
            <a:r>
              <a:rPr lang="es-MX" sz="6000" dirty="0">
                <a:solidFill>
                  <a:srgbClr val="B3094A"/>
                </a:solidFill>
              </a:rPr>
              <a:t>	</a:t>
            </a:r>
            <a:r>
              <a:rPr lang="es-MX" sz="6000" dirty="0" err="1">
                <a:solidFill>
                  <a:srgbClr val="B3094A"/>
                </a:solidFill>
              </a:rPr>
              <a:t>int</a:t>
            </a:r>
            <a:r>
              <a:rPr lang="es-MX" sz="6000" dirty="0">
                <a:solidFill>
                  <a:srgbClr val="B3094A"/>
                </a:solidFill>
              </a:rPr>
              <a:t> final;</a:t>
            </a:r>
          </a:p>
          <a:p>
            <a:r>
              <a:rPr lang="es-MX" sz="6000" dirty="0">
                <a:solidFill>
                  <a:srgbClr val="B3094A"/>
                </a:solidFill>
              </a:rPr>
              <a:t>	</a:t>
            </a:r>
            <a:r>
              <a:rPr lang="es-MX" sz="6000" dirty="0" err="1">
                <a:solidFill>
                  <a:srgbClr val="B3094A"/>
                </a:solidFill>
              </a:rPr>
              <a:t>int</a:t>
            </a:r>
            <a:r>
              <a:rPr lang="es-MX" sz="6000" dirty="0">
                <a:solidFill>
                  <a:srgbClr val="B3094A"/>
                </a:solidFill>
              </a:rPr>
              <a:t> dato[5];</a:t>
            </a:r>
          </a:p>
          <a:p>
            <a:r>
              <a:rPr lang="es-MX" sz="6000" dirty="0">
                <a:solidFill>
                  <a:srgbClr val="B3094A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358245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418108-FFE1-4B5E-A9CB-86525B659A1A}"/>
              </a:ext>
            </a:extLst>
          </p:cNvPr>
          <p:cNvSpPr txBox="1"/>
          <p:nvPr/>
        </p:nvSpPr>
        <p:spPr>
          <a:xfrm>
            <a:off x="5142312" y="3857543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Operaciones </a:t>
            </a:r>
            <a:r>
              <a:rPr lang="en-US" sz="9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básicas</a:t>
            </a:r>
            <a: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35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85B97C-0B79-475F-AE05-F5A0F1B01FFE}"/>
              </a:ext>
            </a:extLst>
          </p:cNvPr>
          <p:cNvSpPr txBox="1"/>
          <p:nvPr/>
        </p:nvSpPr>
        <p:spPr>
          <a:xfrm>
            <a:off x="480655" y="2245599"/>
            <a:ext cx="5237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>
                <a:solidFill>
                  <a:schemeClr val="accent5">
                    <a:lumMod val="50000"/>
                  </a:schemeClr>
                </a:solidFill>
              </a:rPr>
              <a:t>Casos Extremos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9580FF-554A-475A-B20F-08DC8E8E318E}"/>
              </a:ext>
            </a:extLst>
          </p:cNvPr>
          <p:cNvSpPr txBox="1"/>
          <p:nvPr/>
        </p:nvSpPr>
        <p:spPr>
          <a:xfrm>
            <a:off x="2578716" y="393185"/>
            <a:ext cx="7034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b="1" dirty="0">
                <a:solidFill>
                  <a:schemeClr val="accent4">
                    <a:lumMod val="75000"/>
                  </a:schemeClr>
                </a:solidFill>
              </a:rPr>
              <a:t>Consideración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261EFB-CA6A-443A-9925-8363A59AB2C3}"/>
              </a:ext>
            </a:extLst>
          </p:cNvPr>
          <p:cNvSpPr txBox="1"/>
          <p:nvPr/>
        </p:nvSpPr>
        <p:spPr>
          <a:xfrm>
            <a:off x="7200217" y="2245599"/>
            <a:ext cx="3703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>
                <a:solidFill>
                  <a:schemeClr val="accent5">
                    <a:lumMod val="50000"/>
                  </a:schemeClr>
                </a:solidFill>
              </a:rPr>
              <a:t>Caso base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6E05A-BD27-403F-91BD-05871E811652}"/>
              </a:ext>
            </a:extLst>
          </p:cNvPr>
          <p:cNvSpPr txBox="1"/>
          <p:nvPr/>
        </p:nvSpPr>
        <p:spPr>
          <a:xfrm>
            <a:off x="993757" y="3168929"/>
            <a:ext cx="4211175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/>
              <a:t>Estructura vacía 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/>
              <a:t>Estructura llena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30DFD5-302A-4A22-A100-1C1E467063B1}"/>
              </a:ext>
            </a:extLst>
          </p:cNvPr>
          <p:cNvSpPr txBox="1"/>
          <p:nvPr/>
        </p:nvSpPr>
        <p:spPr>
          <a:xfrm>
            <a:off x="6946428" y="3429000"/>
            <a:ext cx="4211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MX" sz="4000" dirty="0"/>
              <a:t>Estructura con elementos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67D1B8-1AFC-46A8-B25E-90DF70A460C3}"/>
              </a:ext>
            </a:extLst>
          </p:cNvPr>
          <p:cNvSpPr txBox="1"/>
          <p:nvPr/>
        </p:nvSpPr>
        <p:spPr>
          <a:xfrm>
            <a:off x="757526" y="5520342"/>
            <a:ext cx="10676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*En algoritmo de una cola circular para los casos extremos (cuando la estructura está vacía y cuando la estructura está llena) es el mismo con respecto a la cola simple</a:t>
            </a:r>
            <a:endParaRPr lang="es-MX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8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A4C2BCED-1D2D-4FE4-A251-20B0F1669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53226"/>
              </p:ext>
            </p:extLst>
          </p:nvPr>
        </p:nvGraphicFramePr>
        <p:xfrm>
          <a:off x="1056000" y="3515626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F3F724B1-E7A5-4AFD-981D-7533596F4ED4}"/>
              </a:ext>
            </a:extLst>
          </p:cNvPr>
          <p:cNvSpPr txBox="1"/>
          <p:nvPr/>
        </p:nvSpPr>
        <p:spPr>
          <a:xfrm>
            <a:off x="4954400" y="2304991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09958ED-1FA9-4DBC-A72D-BE52E72E32EC}"/>
              </a:ext>
            </a:extLst>
          </p:cNvPr>
          <p:cNvSpPr txBox="1"/>
          <p:nvPr/>
        </p:nvSpPr>
        <p:spPr>
          <a:xfrm>
            <a:off x="10149830" y="5918063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77E5DBA-AF8A-4B44-9744-78A95D0AAB4B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5253495" y="2951322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6C7B6C8-AC43-421F-A616-378A8798A6DF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10429870" y="5625533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D42EA18-C80A-4FA7-8AB8-E24823CDF02B}"/>
              </a:ext>
            </a:extLst>
          </p:cNvPr>
          <p:cNvSpPr txBox="1"/>
          <p:nvPr/>
        </p:nvSpPr>
        <p:spPr>
          <a:xfrm>
            <a:off x="1350268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2FD74704-D0C7-4B1A-A0FC-7E2064F7B7D6}"/>
              </a:ext>
            </a:extLst>
          </p:cNvPr>
          <p:cNvSpPr txBox="1"/>
          <p:nvPr/>
        </p:nvSpPr>
        <p:spPr>
          <a:xfrm>
            <a:off x="2635323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V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42E68DF-4688-4451-A562-0B4F1372FE59}"/>
              </a:ext>
            </a:extLst>
          </p:cNvPr>
          <p:cNvSpPr txBox="1"/>
          <p:nvPr/>
        </p:nvSpPr>
        <p:spPr>
          <a:xfrm>
            <a:off x="5125082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2573EC1-BFC1-4F98-AF6B-FDB6883F9C77}"/>
              </a:ext>
            </a:extLst>
          </p:cNvPr>
          <p:cNvSpPr txBox="1"/>
          <p:nvPr/>
        </p:nvSpPr>
        <p:spPr>
          <a:xfrm>
            <a:off x="6394772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A5FF36-CBAB-4E68-81FE-65F6EE044C5F}"/>
              </a:ext>
            </a:extLst>
          </p:cNvPr>
          <p:cNvSpPr txBox="1"/>
          <p:nvPr/>
        </p:nvSpPr>
        <p:spPr>
          <a:xfrm>
            <a:off x="7660007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D81F6E-52B8-454E-9087-C29652412B7E}"/>
              </a:ext>
            </a:extLst>
          </p:cNvPr>
          <p:cNvSpPr txBox="1"/>
          <p:nvPr/>
        </p:nvSpPr>
        <p:spPr>
          <a:xfrm>
            <a:off x="8803007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6E1B31A-82F1-42DE-A2C0-36293F469E2D}"/>
              </a:ext>
            </a:extLst>
          </p:cNvPr>
          <p:cNvSpPr txBox="1"/>
          <p:nvPr/>
        </p:nvSpPr>
        <p:spPr>
          <a:xfrm>
            <a:off x="10135865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64D1925-E35F-4C28-80A4-84CB8125B171}"/>
              </a:ext>
            </a:extLst>
          </p:cNvPr>
          <p:cNvSpPr txBox="1"/>
          <p:nvPr/>
        </p:nvSpPr>
        <p:spPr>
          <a:xfrm>
            <a:off x="1308356" y="579708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79EEA57B-85BC-47E0-81E7-F4214FB348C5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1588396" y="5504555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CC539B4-0E39-4786-8A42-2F8F50EA1035}"/>
              </a:ext>
            </a:extLst>
          </p:cNvPr>
          <p:cNvSpPr txBox="1"/>
          <p:nvPr/>
        </p:nvSpPr>
        <p:spPr>
          <a:xfrm>
            <a:off x="2593411" y="579708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B0DD4399-62CA-450D-940E-89BAB1595564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2873451" y="5504555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DD8A251-EA33-4969-9047-45822F96B207}"/>
              </a:ext>
            </a:extLst>
          </p:cNvPr>
          <p:cNvSpPr txBox="1"/>
          <p:nvPr/>
        </p:nvSpPr>
        <p:spPr>
          <a:xfrm>
            <a:off x="496737" y="293606"/>
            <a:ext cx="7019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 err="1">
                <a:solidFill>
                  <a:schemeClr val="accent1"/>
                </a:solidFill>
              </a:rPr>
              <a:t>enCola</a:t>
            </a:r>
            <a:r>
              <a:rPr lang="es-MX" sz="9600" b="1" dirty="0">
                <a:solidFill>
                  <a:schemeClr val="accent1"/>
                </a:solidFill>
              </a:rPr>
              <a:t> </a:t>
            </a:r>
            <a:r>
              <a:rPr lang="es-MX" sz="5400" b="1" dirty="0">
                <a:solidFill>
                  <a:srgbClr val="B40C94"/>
                </a:solidFill>
              </a:rPr>
              <a:t>(insertar)</a:t>
            </a:r>
            <a:endParaRPr lang="es-MX" sz="9600" b="1" dirty="0">
              <a:solidFill>
                <a:srgbClr val="B40C94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5B8D16E-18A1-424E-88F2-B5D44BF7B4B7}"/>
              </a:ext>
            </a:extLst>
          </p:cNvPr>
          <p:cNvSpPr txBox="1"/>
          <p:nvPr/>
        </p:nvSpPr>
        <p:spPr>
          <a:xfrm>
            <a:off x="7900704" y="696531"/>
            <a:ext cx="3235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Agrega elementos al final de la cola.</a:t>
            </a:r>
          </a:p>
        </p:txBody>
      </p:sp>
    </p:spTree>
    <p:extLst>
      <p:ext uri="{BB962C8B-B14F-4D97-AF65-F5344CB8AC3E}">
        <p14:creationId xmlns:p14="http://schemas.microsoft.com/office/powerpoint/2010/main" val="376579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1" grpId="1"/>
      <p:bldP spid="44" grpId="0"/>
      <p:bldP spid="44" grpId="1"/>
      <p:bldP spid="45" grpId="0"/>
      <p:bldP spid="45" grpId="1"/>
      <p:bldP spid="46" grpId="0"/>
      <p:bldP spid="47" grpId="0"/>
      <p:bldP spid="48" grpId="0"/>
      <p:bldP spid="51" grpId="0"/>
      <p:bldP spid="52" grpId="0"/>
      <p:bldP spid="53" grpId="0"/>
      <p:bldP spid="53" grpId="1"/>
      <p:bldP spid="53" grpId="2"/>
      <p:bldP spid="55" grpId="0"/>
      <p:bldP spid="55" grpId="1"/>
      <p:bldP spid="5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6EF1C78E-BBA3-49C9-90CF-A432EB5EE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070178"/>
              </p:ext>
            </p:extLst>
          </p:nvPr>
        </p:nvGraphicFramePr>
        <p:xfrm>
          <a:off x="1056000" y="1369307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353193FE-B36F-4F7F-B45A-488C1E5BED2E}"/>
              </a:ext>
            </a:extLst>
          </p:cNvPr>
          <p:cNvSpPr txBox="1"/>
          <p:nvPr/>
        </p:nvSpPr>
        <p:spPr>
          <a:xfrm>
            <a:off x="2508285" y="1660441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85EC514-CA05-4A14-8D2C-1BCF4215368D}"/>
              </a:ext>
            </a:extLst>
          </p:cNvPr>
          <p:cNvSpPr txBox="1"/>
          <p:nvPr/>
        </p:nvSpPr>
        <p:spPr>
          <a:xfrm>
            <a:off x="3714524" y="160740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6490848-2AC8-4291-A6B0-B7CE369721B9}"/>
              </a:ext>
            </a:extLst>
          </p:cNvPr>
          <p:cNvSpPr txBox="1"/>
          <p:nvPr/>
        </p:nvSpPr>
        <p:spPr>
          <a:xfrm>
            <a:off x="5024718" y="161046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A20CAFD-D425-49D5-9912-350AC4699403}"/>
              </a:ext>
            </a:extLst>
          </p:cNvPr>
          <p:cNvSpPr txBox="1"/>
          <p:nvPr/>
        </p:nvSpPr>
        <p:spPr>
          <a:xfrm>
            <a:off x="6121978" y="159892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3AE62AC-7366-41E7-9C30-A47236B7FCD7}"/>
              </a:ext>
            </a:extLst>
          </p:cNvPr>
          <p:cNvSpPr txBox="1"/>
          <p:nvPr/>
        </p:nvSpPr>
        <p:spPr>
          <a:xfrm>
            <a:off x="7429907" y="159892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5EBA9EF-98DE-4B28-81F9-1FF364839C79}"/>
              </a:ext>
            </a:extLst>
          </p:cNvPr>
          <p:cNvSpPr txBox="1"/>
          <p:nvPr/>
        </p:nvSpPr>
        <p:spPr>
          <a:xfrm>
            <a:off x="2287752" y="47552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5B7EDA6B-EC56-4435-8821-CAD44266F696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586847" y="1121856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2AF5802-CC1C-414C-8800-47DD5153D434}"/>
              </a:ext>
            </a:extLst>
          </p:cNvPr>
          <p:cNvSpPr txBox="1"/>
          <p:nvPr/>
        </p:nvSpPr>
        <p:spPr>
          <a:xfrm>
            <a:off x="7472083" y="320094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11421F5-BAF9-49F5-8D09-F4DD04EEABA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7752123" y="2908410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Tabla 2">
            <a:extLst>
              <a:ext uri="{FF2B5EF4-FFF2-40B4-BE49-F238E27FC236}">
                <a16:creationId xmlns:a16="http://schemas.microsoft.com/office/drawing/2014/main" id="{8D33A3DF-0542-42C1-99A9-D08B6A95D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38988"/>
              </p:ext>
            </p:extLst>
          </p:nvPr>
        </p:nvGraphicFramePr>
        <p:xfrm>
          <a:off x="1056000" y="4202631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26" name="CuadroTexto 25">
            <a:extLst>
              <a:ext uri="{FF2B5EF4-FFF2-40B4-BE49-F238E27FC236}">
                <a16:creationId xmlns:a16="http://schemas.microsoft.com/office/drawing/2014/main" id="{BE6C6A41-B2CD-4724-B98F-9A8B475C2209}"/>
              </a:ext>
            </a:extLst>
          </p:cNvPr>
          <p:cNvSpPr txBox="1"/>
          <p:nvPr/>
        </p:nvSpPr>
        <p:spPr>
          <a:xfrm>
            <a:off x="2508285" y="449376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0955F3F-0A5E-4826-A096-FAD4FA99FF3A}"/>
              </a:ext>
            </a:extLst>
          </p:cNvPr>
          <p:cNvSpPr txBox="1"/>
          <p:nvPr/>
        </p:nvSpPr>
        <p:spPr>
          <a:xfrm>
            <a:off x="3714524" y="4440724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83033B3-0AE2-4501-A5BF-2A5F21462B95}"/>
              </a:ext>
            </a:extLst>
          </p:cNvPr>
          <p:cNvSpPr txBox="1"/>
          <p:nvPr/>
        </p:nvSpPr>
        <p:spPr>
          <a:xfrm>
            <a:off x="5024718" y="4443792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ADE5E1C-8CFB-4293-97CA-4FB043746BFB}"/>
              </a:ext>
            </a:extLst>
          </p:cNvPr>
          <p:cNvSpPr txBox="1"/>
          <p:nvPr/>
        </p:nvSpPr>
        <p:spPr>
          <a:xfrm>
            <a:off x="6121978" y="443225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EF042EC-D438-4791-AD7A-1FEFD425F894}"/>
              </a:ext>
            </a:extLst>
          </p:cNvPr>
          <p:cNvSpPr txBox="1"/>
          <p:nvPr/>
        </p:nvSpPr>
        <p:spPr>
          <a:xfrm>
            <a:off x="7429907" y="443225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28E284E-E2C1-414B-96D6-405B51A007F7}"/>
              </a:ext>
            </a:extLst>
          </p:cNvPr>
          <p:cNvCxnSpPr>
            <a:cxnSpLocks/>
          </p:cNvCxnSpPr>
          <p:nvPr/>
        </p:nvCxnSpPr>
        <p:spPr>
          <a:xfrm flipH="1">
            <a:off x="2586847" y="3955180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D5F279F-6E4B-46E5-832B-C14DC266932E}"/>
              </a:ext>
            </a:extLst>
          </p:cNvPr>
          <p:cNvSpPr txBox="1"/>
          <p:nvPr/>
        </p:nvSpPr>
        <p:spPr>
          <a:xfrm>
            <a:off x="2309212" y="317093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78FB9925-E0FD-482A-848D-4D8459B8B6FF}"/>
              </a:ext>
            </a:extLst>
          </p:cNvPr>
          <p:cNvSpPr txBox="1"/>
          <p:nvPr/>
        </p:nvSpPr>
        <p:spPr>
          <a:xfrm>
            <a:off x="8737836" y="442442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V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74ABB98-0E84-4A2C-A811-C3EC258EC098}"/>
              </a:ext>
            </a:extLst>
          </p:cNvPr>
          <p:cNvSpPr txBox="1"/>
          <p:nvPr/>
        </p:nvSpPr>
        <p:spPr>
          <a:xfrm>
            <a:off x="8737836" y="5894722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A792B73C-7F75-47F3-BA87-C81265181DA4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9017876" y="5602192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DCD1568-25B0-4444-AEAB-82272DBEF3A4}"/>
              </a:ext>
            </a:extLst>
          </p:cNvPr>
          <p:cNvSpPr txBox="1"/>
          <p:nvPr/>
        </p:nvSpPr>
        <p:spPr>
          <a:xfrm>
            <a:off x="4824374" y="-19229"/>
            <a:ext cx="703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b="1" dirty="0">
                <a:solidFill>
                  <a:schemeClr val="accent4">
                    <a:lumMod val="75000"/>
                  </a:schemeClr>
                </a:solidFill>
              </a:rPr>
              <a:t>Caso 1</a:t>
            </a:r>
          </a:p>
        </p:txBody>
      </p:sp>
    </p:spTree>
    <p:extLst>
      <p:ext uri="{BB962C8B-B14F-4D97-AF65-F5344CB8AC3E}">
        <p14:creationId xmlns:p14="http://schemas.microsoft.com/office/powerpoint/2010/main" val="99099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40" grpId="0"/>
      <p:bldP spid="48" grpId="0"/>
      <p:bldP spid="26" grpId="0"/>
      <p:bldP spid="34" grpId="0"/>
      <p:bldP spid="46" grpId="0"/>
      <p:bldP spid="47" grpId="0"/>
      <p:bldP spid="51" grpId="0"/>
      <p:bldP spid="55" grpId="0"/>
      <p:bldP spid="56" grpId="0"/>
      <p:bldP spid="5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6EF1C78E-BBA3-49C9-90CF-A432EB5EE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73705"/>
              </p:ext>
            </p:extLst>
          </p:nvPr>
        </p:nvGraphicFramePr>
        <p:xfrm>
          <a:off x="1116688" y="1327485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353193FE-B36F-4F7F-B45A-488C1E5BED2E}"/>
              </a:ext>
            </a:extLst>
          </p:cNvPr>
          <p:cNvSpPr txBox="1"/>
          <p:nvPr/>
        </p:nvSpPr>
        <p:spPr>
          <a:xfrm>
            <a:off x="5185770" y="162044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85EC514-CA05-4A14-8D2C-1BCF4215368D}"/>
              </a:ext>
            </a:extLst>
          </p:cNvPr>
          <p:cNvSpPr txBox="1"/>
          <p:nvPr/>
        </p:nvSpPr>
        <p:spPr>
          <a:xfrm>
            <a:off x="6455460" y="162044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6490848-2AC8-4291-A6B0-B7CE369721B9}"/>
              </a:ext>
            </a:extLst>
          </p:cNvPr>
          <p:cNvSpPr txBox="1"/>
          <p:nvPr/>
        </p:nvSpPr>
        <p:spPr>
          <a:xfrm>
            <a:off x="7720695" y="162044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A20CAFD-D425-49D5-9912-350AC4699403}"/>
              </a:ext>
            </a:extLst>
          </p:cNvPr>
          <p:cNvSpPr txBox="1"/>
          <p:nvPr/>
        </p:nvSpPr>
        <p:spPr>
          <a:xfrm>
            <a:off x="8863695" y="162044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graphicFrame>
        <p:nvGraphicFramePr>
          <p:cNvPr id="32" name="Tabla 2">
            <a:extLst>
              <a:ext uri="{FF2B5EF4-FFF2-40B4-BE49-F238E27FC236}">
                <a16:creationId xmlns:a16="http://schemas.microsoft.com/office/drawing/2014/main" id="{9AA56F6D-910B-4FCD-A96E-D6384623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422574"/>
              </p:ext>
            </p:extLst>
          </p:nvPr>
        </p:nvGraphicFramePr>
        <p:xfrm>
          <a:off x="1056000" y="4272128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35" name="CuadroTexto 34">
            <a:extLst>
              <a:ext uri="{FF2B5EF4-FFF2-40B4-BE49-F238E27FC236}">
                <a16:creationId xmlns:a16="http://schemas.microsoft.com/office/drawing/2014/main" id="{894E13BB-0FCE-40B9-B705-1E1B7139C738}"/>
              </a:ext>
            </a:extLst>
          </p:cNvPr>
          <p:cNvSpPr txBox="1"/>
          <p:nvPr/>
        </p:nvSpPr>
        <p:spPr>
          <a:xfrm>
            <a:off x="5125082" y="456508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9443A3A-DE4D-4F5B-A22F-0240F6604F70}"/>
              </a:ext>
            </a:extLst>
          </p:cNvPr>
          <p:cNvSpPr txBox="1"/>
          <p:nvPr/>
        </p:nvSpPr>
        <p:spPr>
          <a:xfrm>
            <a:off x="6394772" y="456508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D9C5ABB-AEBF-45D3-B781-0587D338EB7F}"/>
              </a:ext>
            </a:extLst>
          </p:cNvPr>
          <p:cNvSpPr txBox="1"/>
          <p:nvPr/>
        </p:nvSpPr>
        <p:spPr>
          <a:xfrm>
            <a:off x="7660007" y="456508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BCF748A-24A5-4704-BB4E-A2F8EBBF17CB}"/>
              </a:ext>
            </a:extLst>
          </p:cNvPr>
          <p:cNvSpPr txBox="1"/>
          <p:nvPr/>
        </p:nvSpPr>
        <p:spPr>
          <a:xfrm>
            <a:off x="8803007" y="456508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E20DB51-1A57-42B7-8841-197A90C3F6FD}"/>
              </a:ext>
            </a:extLst>
          </p:cNvPr>
          <p:cNvSpPr txBox="1"/>
          <p:nvPr/>
        </p:nvSpPr>
        <p:spPr>
          <a:xfrm>
            <a:off x="10135865" y="456508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5EBA9EF-98DE-4B28-81F9-1FF364839C79}"/>
              </a:ext>
            </a:extLst>
          </p:cNvPr>
          <p:cNvSpPr txBox="1"/>
          <p:nvPr/>
        </p:nvSpPr>
        <p:spPr>
          <a:xfrm>
            <a:off x="5185770" y="541612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5B7EDA6B-EC56-4435-8821-CAD44266F696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5484865" y="1187943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793E95D-667A-423A-A652-4746CE391E37}"/>
              </a:ext>
            </a:extLst>
          </p:cNvPr>
          <p:cNvSpPr txBox="1"/>
          <p:nvPr/>
        </p:nvSpPr>
        <p:spPr>
          <a:xfrm>
            <a:off x="10102952" y="6211669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706C2AC-8FEC-4F83-A99C-C39CB3165992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10382992" y="5919139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55828E5-47CD-4134-8DE1-17DABDAABC72}"/>
              </a:ext>
            </a:extLst>
          </p:cNvPr>
          <p:cNvSpPr txBox="1"/>
          <p:nvPr/>
        </p:nvSpPr>
        <p:spPr>
          <a:xfrm>
            <a:off x="4907280" y="348625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793C96E1-ECCF-4273-95C6-AF9A75668378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5206375" y="4132586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2AF5802-CC1C-414C-8800-47DD5153D434}"/>
              </a:ext>
            </a:extLst>
          </p:cNvPr>
          <p:cNvSpPr txBox="1"/>
          <p:nvPr/>
        </p:nvSpPr>
        <p:spPr>
          <a:xfrm>
            <a:off x="8974920" y="3190448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11421F5-BAF9-49F5-8D09-F4DD04EEABA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9254960" y="2897918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7B69C4E-C293-4C55-9D50-18348FAD4B0A}"/>
              </a:ext>
            </a:extLst>
          </p:cNvPr>
          <p:cNvSpPr txBox="1"/>
          <p:nvPr/>
        </p:nvSpPr>
        <p:spPr>
          <a:xfrm>
            <a:off x="4824374" y="-19229"/>
            <a:ext cx="703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b="1" dirty="0">
                <a:solidFill>
                  <a:schemeClr val="accent4">
                    <a:lumMod val="75000"/>
                  </a:schemeClr>
                </a:solidFill>
              </a:rPr>
              <a:t>Caso 2</a:t>
            </a:r>
          </a:p>
        </p:txBody>
      </p:sp>
    </p:spTree>
    <p:extLst>
      <p:ext uri="{BB962C8B-B14F-4D97-AF65-F5344CB8AC3E}">
        <p14:creationId xmlns:p14="http://schemas.microsoft.com/office/powerpoint/2010/main" val="13684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6EF1C78E-BBA3-49C9-90CF-A432EB5EE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825730"/>
              </p:ext>
            </p:extLst>
          </p:nvPr>
        </p:nvGraphicFramePr>
        <p:xfrm>
          <a:off x="1056000" y="1506619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353193FE-B36F-4F7F-B45A-488C1E5BED2E}"/>
              </a:ext>
            </a:extLst>
          </p:cNvPr>
          <p:cNvSpPr txBox="1"/>
          <p:nvPr/>
        </p:nvSpPr>
        <p:spPr>
          <a:xfrm>
            <a:off x="5125082" y="1799579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85EC514-CA05-4A14-8D2C-1BCF4215368D}"/>
              </a:ext>
            </a:extLst>
          </p:cNvPr>
          <p:cNvSpPr txBox="1"/>
          <p:nvPr/>
        </p:nvSpPr>
        <p:spPr>
          <a:xfrm>
            <a:off x="6394772" y="1799579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6490848-2AC8-4291-A6B0-B7CE369721B9}"/>
              </a:ext>
            </a:extLst>
          </p:cNvPr>
          <p:cNvSpPr txBox="1"/>
          <p:nvPr/>
        </p:nvSpPr>
        <p:spPr>
          <a:xfrm>
            <a:off x="7660007" y="1799579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A20CAFD-D425-49D5-9912-350AC4699403}"/>
              </a:ext>
            </a:extLst>
          </p:cNvPr>
          <p:cNvSpPr txBox="1"/>
          <p:nvPr/>
        </p:nvSpPr>
        <p:spPr>
          <a:xfrm>
            <a:off x="8803007" y="1799579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3AE62AC-7366-41E7-9C30-A47236B7FCD7}"/>
              </a:ext>
            </a:extLst>
          </p:cNvPr>
          <p:cNvSpPr txBox="1"/>
          <p:nvPr/>
        </p:nvSpPr>
        <p:spPr>
          <a:xfrm>
            <a:off x="10135865" y="1799579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graphicFrame>
        <p:nvGraphicFramePr>
          <p:cNvPr id="32" name="Tabla 2">
            <a:extLst>
              <a:ext uri="{FF2B5EF4-FFF2-40B4-BE49-F238E27FC236}">
                <a16:creationId xmlns:a16="http://schemas.microsoft.com/office/drawing/2014/main" id="{9AA56F6D-910B-4FCD-A96E-D6384623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65933"/>
              </p:ext>
            </p:extLst>
          </p:nvPr>
        </p:nvGraphicFramePr>
        <p:xfrm>
          <a:off x="1056000" y="4433493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33" name="CuadroTexto 32">
            <a:extLst>
              <a:ext uri="{FF2B5EF4-FFF2-40B4-BE49-F238E27FC236}">
                <a16:creationId xmlns:a16="http://schemas.microsoft.com/office/drawing/2014/main" id="{572A48D4-DE36-4E59-A622-1D0A9ADC4402}"/>
              </a:ext>
            </a:extLst>
          </p:cNvPr>
          <p:cNvSpPr txBox="1"/>
          <p:nvPr/>
        </p:nvSpPr>
        <p:spPr>
          <a:xfrm>
            <a:off x="2455535" y="466932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94E13BB-0FCE-40B9-B705-1E1B7139C738}"/>
              </a:ext>
            </a:extLst>
          </p:cNvPr>
          <p:cNvSpPr txBox="1"/>
          <p:nvPr/>
        </p:nvSpPr>
        <p:spPr>
          <a:xfrm>
            <a:off x="5125082" y="4726453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9443A3A-DE4D-4F5B-A22F-0240F6604F70}"/>
              </a:ext>
            </a:extLst>
          </p:cNvPr>
          <p:cNvSpPr txBox="1"/>
          <p:nvPr/>
        </p:nvSpPr>
        <p:spPr>
          <a:xfrm>
            <a:off x="6394772" y="4726453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D9C5ABB-AEBF-45D3-B781-0587D338EB7F}"/>
              </a:ext>
            </a:extLst>
          </p:cNvPr>
          <p:cNvSpPr txBox="1"/>
          <p:nvPr/>
        </p:nvSpPr>
        <p:spPr>
          <a:xfrm>
            <a:off x="7660007" y="4726453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BCF748A-24A5-4704-BB4E-A2F8EBBF17CB}"/>
              </a:ext>
            </a:extLst>
          </p:cNvPr>
          <p:cNvSpPr txBox="1"/>
          <p:nvPr/>
        </p:nvSpPr>
        <p:spPr>
          <a:xfrm>
            <a:off x="8803007" y="4726453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E20DB51-1A57-42B7-8841-197A90C3F6FD}"/>
              </a:ext>
            </a:extLst>
          </p:cNvPr>
          <p:cNvSpPr txBox="1"/>
          <p:nvPr/>
        </p:nvSpPr>
        <p:spPr>
          <a:xfrm>
            <a:off x="10135865" y="4726453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5EBA9EF-98DE-4B28-81F9-1FF364839C79}"/>
              </a:ext>
            </a:extLst>
          </p:cNvPr>
          <p:cNvSpPr txBox="1"/>
          <p:nvPr/>
        </p:nvSpPr>
        <p:spPr>
          <a:xfrm>
            <a:off x="5125082" y="720746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5B7EDA6B-EC56-4435-8821-CAD44266F696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5424177" y="1367077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793E95D-667A-423A-A652-4746CE391E37}"/>
              </a:ext>
            </a:extLst>
          </p:cNvPr>
          <p:cNvSpPr txBox="1"/>
          <p:nvPr/>
        </p:nvSpPr>
        <p:spPr>
          <a:xfrm>
            <a:off x="2455535" y="6321401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706C2AC-8FEC-4F83-A99C-C39CB3165992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735575" y="6028871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55828E5-47CD-4134-8DE1-17DABDAABC72}"/>
              </a:ext>
            </a:extLst>
          </p:cNvPr>
          <p:cNvSpPr txBox="1"/>
          <p:nvPr/>
        </p:nvSpPr>
        <p:spPr>
          <a:xfrm>
            <a:off x="4907280" y="364762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793C96E1-ECCF-4273-95C6-AF9A75668378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5206375" y="4293951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2AF5802-CC1C-414C-8800-47DD5153D434}"/>
              </a:ext>
            </a:extLst>
          </p:cNvPr>
          <p:cNvSpPr txBox="1"/>
          <p:nvPr/>
        </p:nvSpPr>
        <p:spPr>
          <a:xfrm>
            <a:off x="10135865" y="3446161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11421F5-BAF9-49F5-8D09-F4DD04EEABA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10415905" y="3153631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550B576-D4EF-49D4-AD8B-4ACC10C7B95F}"/>
              </a:ext>
            </a:extLst>
          </p:cNvPr>
          <p:cNvSpPr txBox="1"/>
          <p:nvPr/>
        </p:nvSpPr>
        <p:spPr>
          <a:xfrm>
            <a:off x="4824374" y="-19229"/>
            <a:ext cx="703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b="1" dirty="0">
                <a:solidFill>
                  <a:schemeClr val="accent4">
                    <a:lumMod val="75000"/>
                  </a:schemeClr>
                </a:solidFill>
              </a:rPr>
              <a:t>Caso 3</a:t>
            </a:r>
          </a:p>
        </p:txBody>
      </p:sp>
    </p:spTree>
    <p:extLst>
      <p:ext uri="{BB962C8B-B14F-4D97-AF65-F5344CB8AC3E}">
        <p14:creationId xmlns:p14="http://schemas.microsoft.com/office/powerpoint/2010/main" val="260354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DAF6A9-792B-4A5C-BAD7-EF30059E53E9}"/>
              </a:ext>
            </a:extLst>
          </p:cNvPr>
          <p:cNvSpPr txBox="1"/>
          <p:nvPr/>
        </p:nvSpPr>
        <p:spPr>
          <a:xfrm>
            <a:off x="3009319" y="323051"/>
            <a:ext cx="6173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/>
              <a:t>ESTRUCTURAS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495918-6921-4A7A-B7C0-60FADE30F920}"/>
              </a:ext>
            </a:extLst>
          </p:cNvPr>
          <p:cNvSpPr txBox="1"/>
          <p:nvPr/>
        </p:nvSpPr>
        <p:spPr>
          <a:xfrm>
            <a:off x="1519143" y="1646490"/>
            <a:ext cx="9153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Conjunto de datos de diferente tipo que se almacenan de forma consecutiva en memoria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14D3BD-0428-41C2-9D9E-53CAC9317763}"/>
              </a:ext>
            </a:extLst>
          </p:cNvPr>
          <p:cNvSpPr txBox="1"/>
          <p:nvPr/>
        </p:nvSpPr>
        <p:spPr>
          <a:xfrm>
            <a:off x="1724297" y="2775113"/>
            <a:ext cx="378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accent6">
                    <a:lumMod val="75000"/>
                  </a:schemeClr>
                </a:solidFill>
              </a:rPr>
              <a:t>Sintaxis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7D4EFB-4350-4EA2-BE9C-71D69742A0A7}"/>
              </a:ext>
            </a:extLst>
          </p:cNvPr>
          <p:cNvSpPr txBox="1"/>
          <p:nvPr/>
        </p:nvSpPr>
        <p:spPr>
          <a:xfrm>
            <a:off x="3376750" y="3534404"/>
            <a:ext cx="66402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>
                <a:solidFill>
                  <a:schemeClr val="accent5">
                    <a:lumMod val="75000"/>
                  </a:schemeClr>
                </a:solidFill>
              </a:rPr>
              <a:t>Struct</a:t>
            </a:r>
            <a:r>
              <a:rPr lang="es-MX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3200" dirty="0" err="1">
                <a:solidFill>
                  <a:schemeClr val="accent5">
                    <a:lumMod val="75000"/>
                  </a:schemeClr>
                </a:solidFill>
              </a:rPr>
              <a:t>nombreEstructura</a:t>
            </a:r>
            <a:r>
              <a:rPr lang="es-MX" sz="3200" dirty="0">
                <a:solidFill>
                  <a:schemeClr val="accent5">
                    <a:lumMod val="75000"/>
                  </a:schemeClr>
                </a:solidFill>
              </a:rPr>
              <a:t>{</a:t>
            </a:r>
          </a:p>
          <a:p>
            <a:r>
              <a:rPr lang="es-MX" sz="3200" dirty="0">
                <a:solidFill>
                  <a:schemeClr val="accent5">
                    <a:lumMod val="75000"/>
                  </a:schemeClr>
                </a:solidFill>
              </a:rPr>
              <a:t>	tipo campo1;</a:t>
            </a:r>
          </a:p>
          <a:p>
            <a:r>
              <a:rPr lang="es-MX" sz="3200" dirty="0">
                <a:solidFill>
                  <a:schemeClr val="accent5">
                    <a:lumMod val="75000"/>
                  </a:schemeClr>
                </a:solidFill>
              </a:rPr>
              <a:t>	tipo campo2;</a:t>
            </a:r>
          </a:p>
          <a:p>
            <a:r>
              <a:rPr lang="es-MX" sz="3200" dirty="0">
                <a:solidFill>
                  <a:schemeClr val="accent5">
                    <a:lumMod val="75000"/>
                  </a:schemeClr>
                </a:solidFill>
              </a:rPr>
              <a:t>	…</a:t>
            </a:r>
          </a:p>
          <a:p>
            <a:r>
              <a:rPr lang="es-MX" sz="3200" dirty="0">
                <a:solidFill>
                  <a:schemeClr val="accent5">
                    <a:lumMod val="75000"/>
                  </a:schemeClr>
                </a:solidFill>
              </a:rPr>
              <a:t>	tipo campo3;</a:t>
            </a:r>
          </a:p>
          <a:p>
            <a:r>
              <a:rPr lang="es-MX" sz="3200" dirty="0">
                <a:solidFill>
                  <a:schemeClr val="accent5">
                    <a:lumMod val="75000"/>
                  </a:schemeClr>
                </a:solidFill>
              </a:rPr>
              <a:t>}; </a:t>
            </a:r>
            <a:r>
              <a:rPr lang="es-MX" sz="3200" dirty="0" err="1">
                <a:solidFill>
                  <a:schemeClr val="accent5">
                    <a:lumMod val="75000"/>
                  </a:schemeClr>
                </a:solidFill>
              </a:rPr>
              <a:t>listaDeVariables</a:t>
            </a:r>
            <a:r>
              <a:rPr lang="es-MX" sz="3200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854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2726795" y="428178"/>
            <a:ext cx="675745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insertar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tColaC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, int valor){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dato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[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-&gt;final]=valor;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-&gt;final==5){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-&gt;final=1;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else{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-&gt;final++;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inicio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==0){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</a:t>
            </a:r>
            <a:r>
              <a:rPr lang="en-US" sz="32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inicio</a:t>
            </a:r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=1;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en-US" sz="32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7631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CB922633-A179-4508-8B1B-0C3E4CFF7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09697"/>
              </p:ext>
            </p:extLst>
          </p:nvPr>
        </p:nvGraphicFramePr>
        <p:xfrm>
          <a:off x="1056000" y="3212252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25" name="CuadroTexto 24">
            <a:extLst>
              <a:ext uri="{FF2B5EF4-FFF2-40B4-BE49-F238E27FC236}">
                <a16:creationId xmlns:a16="http://schemas.microsoft.com/office/drawing/2014/main" id="{27ADC9B0-D4FC-4732-97D4-B1566ACD30F1}"/>
              </a:ext>
            </a:extLst>
          </p:cNvPr>
          <p:cNvSpPr txBox="1"/>
          <p:nvPr/>
        </p:nvSpPr>
        <p:spPr>
          <a:xfrm>
            <a:off x="2667000" y="2084462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126C408-8ACF-4AAC-8A5B-EBFD90DE4BCB}"/>
              </a:ext>
            </a:extLst>
          </p:cNvPr>
          <p:cNvSpPr txBox="1"/>
          <p:nvPr/>
        </p:nvSpPr>
        <p:spPr>
          <a:xfrm>
            <a:off x="10149830" y="5614689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876EC26-4FC9-4632-80ED-11A2B50CE297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966095" y="2730793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67A1BB9-8D07-4E99-A387-CB91F10C43A5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29870" y="5322159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0AAA68D-5F70-4882-89CA-C4C73B49CF98}"/>
              </a:ext>
            </a:extLst>
          </p:cNvPr>
          <p:cNvSpPr txBox="1"/>
          <p:nvPr/>
        </p:nvSpPr>
        <p:spPr>
          <a:xfrm>
            <a:off x="2667000" y="3505212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X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93DAB3C-B9B0-496E-83C6-1337373975F4}"/>
              </a:ext>
            </a:extLst>
          </p:cNvPr>
          <p:cNvSpPr txBox="1"/>
          <p:nvPr/>
        </p:nvSpPr>
        <p:spPr>
          <a:xfrm>
            <a:off x="3810000" y="3505212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Y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9945761-9684-4431-A3D4-B330A5BED747}"/>
              </a:ext>
            </a:extLst>
          </p:cNvPr>
          <p:cNvSpPr txBox="1"/>
          <p:nvPr/>
        </p:nvSpPr>
        <p:spPr>
          <a:xfrm>
            <a:off x="5125082" y="3505212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0972FA1-A5F0-4628-99AA-11DB1C8DB90F}"/>
              </a:ext>
            </a:extLst>
          </p:cNvPr>
          <p:cNvSpPr txBox="1"/>
          <p:nvPr/>
        </p:nvSpPr>
        <p:spPr>
          <a:xfrm>
            <a:off x="6394772" y="3505212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2459F6C-61BC-4AFA-9A8B-CCA7E615F356}"/>
              </a:ext>
            </a:extLst>
          </p:cNvPr>
          <p:cNvSpPr txBox="1"/>
          <p:nvPr/>
        </p:nvSpPr>
        <p:spPr>
          <a:xfrm>
            <a:off x="7660007" y="3505212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80493A5-84AB-40AF-AC47-563AFD26470D}"/>
              </a:ext>
            </a:extLst>
          </p:cNvPr>
          <p:cNvSpPr txBox="1"/>
          <p:nvPr/>
        </p:nvSpPr>
        <p:spPr>
          <a:xfrm>
            <a:off x="8803007" y="3505212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2089727-3B19-47A9-9D17-9A12031F88DA}"/>
              </a:ext>
            </a:extLst>
          </p:cNvPr>
          <p:cNvSpPr txBox="1"/>
          <p:nvPr/>
        </p:nvSpPr>
        <p:spPr>
          <a:xfrm>
            <a:off x="10135865" y="3505212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AB090D3-F7B9-4F32-B841-066E172A7BDD}"/>
              </a:ext>
            </a:extLst>
          </p:cNvPr>
          <p:cNvSpPr txBox="1"/>
          <p:nvPr/>
        </p:nvSpPr>
        <p:spPr>
          <a:xfrm>
            <a:off x="3772238" y="2069568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29A97BC8-E1D8-4A49-AEC9-D682CA3151AD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4071333" y="2715899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63DE758-B970-4902-ABFB-B60CEFC73A1E}"/>
              </a:ext>
            </a:extLst>
          </p:cNvPr>
          <p:cNvSpPr txBox="1"/>
          <p:nvPr/>
        </p:nvSpPr>
        <p:spPr>
          <a:xfrm>
            <a:off x="4955537" y="2084462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46D5C4B7-D29D-4CE4-8AB9-78E88D32E850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5254632" y="2730793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46F5DBC-2A8D-49CC-85C9-D66E712C0961}"/>
              </a:ext>
            </a:extLst>
          </p:cNvPr>
          <p:cNvSpPr txBox="1"/>
          <p:nvPr/>
        </p:nvSpPr>
        <p:spPr>
          <a:xfrm>
            <a:off x="554049" y="412019"/>
            <a:ext cx="7034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>
                <a:solidFill>
                  <a:schemeClr val="accent1"/>
                </a:solidFill>
              </a:rPr>
              <a:t>desencolar </a:t>
            </a:r>
            <a:r>
              <a:rPr lang="es-MX" sz="4400" b="1" dirty="0">
                <a:solidFill>
                  <a:srgbClr val="B40C94"/>
                </a:solidFill>
              </a:rPr>
              <a:t>(quitar)</a:t>
            </a:r>
            <a:endParaRPr lang="es-MX" sz="8000" b="1" dirty="0">
              <a:solidFill>
                <a:srgbClr val="B40C94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FA0FF478-682B-496F-A888-48D0476B343F}"/>
              </a:ext>
            </a:extLst>
          </p:cNvPr>
          <p:cNvSpPr txBox="1"/>
          <p:nvPr/>
        </p:nvSpPr>
        <p:spPr>
          <a:xfrm>
            <a:off x="7660025" y="704702"/>
            <a:ext cx="3482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Remueve el primer elemento de la cola.</a:t>
            </a:r>
          </a:p>
        </p:txBody>
      </p:sp>
    </p:spTree>
    <p:extLst>
      <p:ext uri="{BB962C8B-B14F-4D97-AF65-F5344CB8AC3E}">
        <p14:creationId xmlns:p14="http://schemas.microsoft.com/office/powerpoint/2010/main" val="197516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36" grpId="0"/>
      <p:bldP spid="36" grpId="1"/>
      <p:bldP spid="37" grpId="0"/>
      <p:bldP spid="37" grpId="1"/>
      <p:bldP spid="39" grpId="0"/>
      <p:bldP spid="40" grpId="0"/>
      <p:bldP spid="41" grpId="0"/>
      <p:bldP spid="42" grpId="0"/>
      <p:bldP spid="51" grpId="0"/>
      <p:bldP spid="52" grpId="0"/>
      <p:bldP spid="52" grpId="1"/>
      <p:bldP spid="5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6EF1C78E-BBA3-49C9-90CF-A432EB5EE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08852"/>
              </p:ext>
            </p:extLst>
          </p:nvPr>
        </p:nvGraphicFramePr>
        <p:xfrm>
          <a:off x="1056000" y="1421540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353193FE-B36F-4F7F-B45A-488C1E5BED2E}"/>
              </a:ext>
            </a:extLst>
          </p:cNvPr>
          <p:cNvSpPr txBox="1"/>
          <p:nvPr/>
        </p:nvSpPr>
        <p:spPr>
          <a:xfrm>
            <a:off x="2625588" y="1747484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85EC514-CA05-4A14-8D2C-1BCF4215368D}"/>
              </a:ext>
            </a:extLst>
          </p:cNvPr>
          <p:cNvSpPr txBox="1"/>
          <p:nvPr/>
        </p:nvSpPr>
        <p:spPr>
          <a:xfrm>
            <a:off x="3829315" y="176532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6490848-2AC8-4291-A6B0-B7CE369721B9}"/>
              </a:ext>
            </a:extLst>
          </p:cNvPr>
          <p:cNvSpPr txBox="1"/>
          <p:nvPr/>
        </p:nvSpPr>
        <p:spPr>
          <a:xfrm>
            <a:off x="5139509" y="176838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A20CAFD-D425-49D5-9912-350AC4699403}"/>
              </a:ext>
            </a:extLst>
          </p:cNvPr>
          <p:cNvSpPr txBox="1"/>
          <p:nvPr/>
        </p:nvSpPr>
        <p:spPr>
          <a:xfrm>
            <a:off x="6236769" y="175684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3AE62AC-7366-41E7-9C30-A47236B7FCD7}"/>
              </a:ext>
            </a:extLst>
          </p:cNvPr>
          <p:cNvSpPr txBox="1"/>
          <p:nvPr/>
        </p:nvSpPr>
        <p:spPr>
          <a:xfrm>
            <a:off x="7544698" y="175684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5EBA9EF-98DE-4B28-81F9-1FF364839C79}"/>
              </a:ext>
            </a:extLst>
          </p:cNvPr>
          <p:cNvSpPr txBox="1"/>
          <p:nvPr/>
        </p:nvSpPr>
        <p:spPr>
          <a:xfrm>
            <a:off x="2402543" y="63344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5B7EDA6B-EC56-4435-8821-CAD44266F696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701638" y="1279776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2AF5802-CC1C-414C-8800-47DD5153D434}"/>
              </a:ext>
            </a:extLst>
          </p:cNvPr>
          <p:cNvSpPr txBox="1"/>
          <p:nvPr/>
        </p:nvSpPr>
        <p:spPr>
          <a:xfrm>
            <a:off x="7586874" y="335886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11421F5-BAF9-49F5-8D09-F4DD04EEABA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7866914" y="3066330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Tabla 2">
            <a:extLst>
              <a:ext uri="{FF2B5EF4-FFF2-40B4-BE49-F238E27FC236}">
                <a16:creationId xmlns:a16="http://schemas.microsoft.com/office/drawing/2014/main" id="{8D33A3DF-0542-42C1-99A9-D08B6A95D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034745"/>
              </p:ext>
            </p:extLst>
          </p:nvPr>
        </p:nvGraphicFramePr>
        <p:xfrm>
          <a:off x="1056000" y="4202631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34" name="CuadroTexto 33">
            <a:extLst>
              <a:ext uri="{FF2B5EF4-FFF2-40B4-BE49-F238E27FC236}">
                <a16:creationId xmlns:a16="http://schemas.microsoft.com/office/drawing/2014/main" id="{90955F3F-0A5E-4826-A096-FAD4FA99FF3A}"/>
              </a:ext>
            </a:extLst>
          </p:cNvPr>
          <p:cNvSpPr txBox="1"/>
          <p:nvPr/>
        </p:nvSpPr>
        <p:spPr>
          <a:xfrm>
            <a:off x="3829315" y="4589999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83033B3-0AE2-4501-A5BF-2A5F21462B95}"/>
              </a:ext>
            </a:extLst>
          </p:cNvPr>
          <p:cNvSpPr txBox="1"/>
          <p:nvPr/>
        </p:nvSpPr>
        <p:spPr>
          <a:xfrm>
            <a:off x="5139509" y="459306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ADE5E1C-8CFB-4293-97CA-4FB043746BFB}"/>
              </a:ext>
            </a:extLst>
          </p:cNvPr>
          <p:cNvSpPr txBox="1"/>
          <p:nvPr/>
        </p:nvSpPr>
        <p:spPr>
          <a:xfrm>
            <a:off x="6236769" y="458152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EF042EC-D438-4791-AD7A-1FEFD425F894}"/>
              </a:ext>
            </a:extLst>
          </p:cNvPr>
          <p:cNvSpPr txBox="1"/>
          <p:nvPr/>
        </p:nvSpPr>
        <p:spPr>
          <a:xfrm>
            <a:off x="7544698" y="458152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28E284E-E2C1-414B-96D6-405B51A007F7}"/>
              </a:ext>
            </a:extLst>
          </p:cNvPr>
          <p:cNvCxnSpPr>
            <a:cxnSpLocks/>
          </p:cNvCxnSpPr>
          <p:nvPr/>
        </p:nvCxnSpPr>
        <p:spPr>
          <a:xfrm flipH="1">
            <a:off x="4045571" y="4223732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D5F279F-6E4B-46E5-832B-C14DC266932E}"/>
              </a:ext>
            </a:extLst>
          </p:cNvPr>
          <p:cNvSpPr txBox="1"/>
          <p:nvPr/>
        </p:nvSpPr>
        <p:spPr>
          <a:xfrm>
            <a:off x="3767936" y="3439487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74ABB98-0E84-4A2C-A811-C3EC258EC098}"/>
              </a:ext>
            </a:extLst>
          </p:cNvPr>
          <p:cNvSpPr txBox="1"/>
          <p:nvPr/>
        </p:nvSpPr>
        <p:spPr>
          <a:xfrm>
            <a:off x="7663907" y="6058359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A792B73C-7F75-47F3-BA87-C81265181DA4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7943947" y="5765829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F374042-9AE5-4966-A60B-A9B6771F850B}"/>
              </a:ext>
            </a:extLst>
          </p:cNvPr>
          <p:cNvSpPr txBox="1"/>
          <p:nvPr/>
        </p:nvSpPr>
        <p:spPr>
          <a:xfrm>
            <a:off x="4824374" y="-19229"/>
            <a:ext cx="703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b="1" dirty="0">
                <a:solidFill>
                  <a:schemeClr val="accent4">
                    <a:lumMod val="75000"/>
                  </a:schemeClr>
                </a:solidFill>
              </a:rPr>
              <a:t>Caso 2</a:t>
            </a:r>
          </a:p>
        </p:txBody>
      </p:sp>
    </p:spTree>
    <p:extLst>
      <p:ext uri="{BB962C8B-B14F-4D97-AF65-F5344CB8AC3E}">
        <p14:creationId xmlns:p14="http://schemas.microsoft.com/office/powerpoint/2010/main" val="32297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40" grpId="0"/>
      <p:bldP spid="48" grpId="0"/>
      <p:bldP spid="34" grpId="0"/>
      <p:bldP spid="46" grpId="0"/>
      <p:bldP spid="47" grpId="0"/>
      <p:bldP spid="51" grpId="0"/>
      <p:bldP spid="55" grpId="0"/>
      <p:bldP spid="5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6EF1C78E-BBA3-49C9-90CF-A432EB5EE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904598"/>
              </p:ext>
            </p:extLst>
          </p:nvPr>
        </p:nvGraphicFramePr>
        <p:xfrm>
          <a:off x="1056000" y="1497265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353193FE-B36F-4F7F-B45A-488C1E5BED2E}"/>
              </a:ext>
            </a:extLst>
          </p:cNvPr>
          <p:cNvSpPr txBox="1"/>
          <p:nvPr/>
        </p:nvSpPr>
        <p:spPr>
          <a:xfrm>
            <a:off x="3954115" y="182910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85EC514-CA05-4A14-8D2C-1BCF4215368D}"/>
              </a:ext>
            </a:extLst>
          </p:cNvPr>
          <p:cNvSpPr txBox="1"/>
          <p:nvPr/>
        </p:nvSpPr>
        <p:spPr>
          <a:xfrm>
            <a:off x="5157842" y="1846944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6490848-2AC8-4291-A6B0-B7CE369721B9}"/>
              </a:ext>
            </a:extLst>
          </p:cNvPr>
          <p:cNvSpPr txBox="1"/>
          <p:nvPr/>
        </p:nvSpPr>
        <p:spPr>
          <a:xfrm>
            <a:off x="6468036" y="1850012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A20CAFD-D425-49D5-9912-350AC4699403}"/>
              </a:ext>
            </a:extLst>
          </p:cNvPr>
          <p:cNvSpPr txBox="1"/>
          <p:nvPr/>
        </p:nvSpPr>
        <p:spPr>
          <a:xfrm>
            <a:off x="7565296" y="183847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3AE62AC-7366-41E7-9C30-A47236B7FCD7}"/>
              </a:ext>
            </a:extLst>
          </p:cNvPr>
          <p:cNvSpPr txBox="1"/>
          <p:nvPr/>
        </p:nvSpPr>
        <p:spPr>
          <a:xfrm>
            <a:off x="8873225" y="183847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5EBA9EF-98DE-4B28-81F9-1FF364839C79}"/>
              </a:ext>
            </a:extLst>
          </p:cNvPr>
          <p:cNvSpPr txBox="1"/>
          <p:nvPr/>
        </p:nvSpPr>
        <p:spPr>
          <a:xfrm>
            <a:off x="3680013" y="86248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5B7EDA6B-EC56-4435-8821-CAD44266F696}"/>
              </a:ext>
            </a:extLst>
          </p:cNvPr>
          <p:cNvCxnSpPr>
            <a:cxnSpLocks/>
          </p:cNvCxnSpPr>
          <p:nvPr/>
        </p:nvCxnSpPr>
        <p:spPr>
          <a:xfrm flipH="1">
            <a:off x="4054137" y="1435638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2AF5802-CC1C-414C-8800-47DD5153D434}"/>
              </a:ext>
            </a:extLst>
          </p:cNvPr>
          <p:cNvSpPr txBox="1"/>
          <p:nvPr/>
        </p:nvSpPr>
        <p:spPr>
          <a:xfrm>
            <a:off x="8873225" y="3358892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11421F5-BAF9-49F5-8D09-F4DD04EEABA0}"/>
              </a:ext>
            </a:extLst>
          </p:cNvPr>
          <p:cNvCxnSpPr>
            <a:cxnSpLocks/>
          </p:cNvCxnSpPr>
          <p:nvPr/>
        </p:nvCxnSpPr>
        <p:spPr>
          <a:xfrm flipH="1" flipV="1">
            <a:off x="9195441" y="3147954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Tabla 2">
            <a:extLst>
              <a:ext uri="{FF2B5EF4-FFF2-40B4-BE49-F238E27FC236}">
                <a16:creationId xmlns:a16="http://schemas.microsoft.com/office/drawing/2014/main" id="{8D33A3DF-0542-42C1-99A9-D08B6A95D7F7}"/>
              </a:ext>
            </a:extLst>
          </p:cNvPr>
          <p:cNvGraphicFramePr>
            <a:graphicFrameLocks noGrp="1"/>
          </p:cNvGraphicFramePr>
          <p:nvPr/>
        </p:nvGraphicFramePr>
        <p:xfrm>
          <a:off x="1056000" y="4202631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34" name="CuadroTexto 33">
            <a:extLst>
              <a:ext uri="{FF2B5EF4-FFF2-40B4-BE49-F238E27FC236}">
                <a16:creationId xmlns:a16="http://schemas.microsoft.com/office/drawing/2014/main" id="{90955F3F-0A5E-4826-A096-FAD4FA99FF3A}"/>
              </a:ext>
            </a:extLst>
          </p:cNvPr>
          <p:cNvSpPr txBox="1"/>
          <p:nvPr/>
        </p:nvSpPr>
        <p:spPr>
          <a:xfrm>
            <a:off x="5106785" y="4743309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83033B3-0AE2-4501-A5BF-2A5F21462B95}"/>
              </a:ext>
            </a:extLst>
          </p:cNvPr>
          <p:cNvSpPr txBox="1"/>
          <p:nvPr/>
        </p:nvSpPr>
        <p:spPr>
          <a:xfrm>
            <a:off x="6416979" y="474637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ADE5E1C-8CFB-4293-97CA-4FB043746BFB}"/>
              </a:ext>
            </a:extLst>
          </p:cNvPr>
          <p:cNvSpPr txBox="1"/>
          <p:nvPr/>
        </p:nvSpPr>
        <p:spPr>
          <a:xfrm>
            <a:off x="7514239" y="473483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EF042EC-D438-4791-AD7A-1FEFD425F894}"/>
              </a:ext>
            </a:extLst>
          </p:cNvPr>
          <p:cNvSpPr txBox="1"/>
          <p:nvPr/>
        </p:nvSpPr>
        <p:spPr>
          <a:xfrm>
            <a:off x="8822168" y="473483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28E284E-E2C1-414B-96D6-405B51A007F7}"/>
              </a:ext>
            </a:extLst>
          </p:cNvPr>
          <p:cNvCxnSpPr>
            <a:cxnSpLocks/>
          </p:cNvCxnSpPr>
          <p:nvPr/>
        </p:nvCxnSpPr>
        <p:spPr>
          <a:xfrm flipH="1">
            <a:off x="5323041" y="4377042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D5F279F-6E4B-46E5-832B-C14DC266932E}"/>
              </a:ext>
            </a:extLst>
          </p:cNvPr>
          <p:cNvSpPr txBox="1"/>
          <p:nvPr/>
        </p:nvSpPr>
        <p:spPr>
          <a:xfrm>
            <a:off x="5045406" y="3592797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74ABB98-0E84-4A2C-A811-C3EC258EC098}"/>
              </a:ext>
            </a:extLst>
          </p:cNvPr>
          <p:cNvSpPr txBox="1"/>
          <p:nvPr/>
        </p:nvSpPr>
        <p:spPr>
          <a:xfrm>
            <a:off x="8941377" y="6211669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A792B73C-7F75-47F3-BA87-C81265181DA4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9221417" y="5919139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6B2B580-878E-46AF-B584-55BAB1DE8FC7}"/>
              </a:ext>
            </a:extLst>
          </p:cNvPr>
          <p:cNvSpPr txBox="1"/>
          <p:nvPr/>
        </p:nvSpPr>
        <p:spPr>
          <a:xfrm>
            <a:off x="4824374" y="-19229"/>
            <a:ext cx="703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b="1" dirty="0">
                <a:solidFill>
                  <a:schemeClr val="accent4">
                    <a:lumMod val="75000"/>
                  </a:schemeClr>
                </a:solidFill>
              </a:rPr>
              <a:t>Caso 2</a:t>
            </a:r>
          </a:p>
        </p:txBody>
      </p:sp>
    </p:spTree>
    <p:extLst>
      <p:ext uri="{BB962C8B-B14F-4D97-AF65-F5344CB8AC3E}">
        <p14:creationId xmlns:p14="http://schemas.microsoft.com/office/powerpoint/2010/main" val="35788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40" grpId="0"/>
      <p:bldP spid="48" grpId="0"/>
      <p:bldP spid="34" grpId="0"/>
      <p:bldP spid="46" grpId="0"/>
      <p:bldP spid="47" grpId="0"/>
      <p:bldP spid="51" grpId="0"/>
      <p:bldP spid="55" grpId="0"/>
      <p:bldP spid="5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6EF1C78E-BBA3-49C9-90CF-A432EB5EE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10452"/>
              </p:ext>
            </p:extLst>
          </p:nvPr>
        </p:nvGraphicFramePr>
        <p:xfrm>
          <a:off x="1111624" y="1513648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353193FE-B36F-4F7F-B45A-488C1E5BED2E}"/>
              </a:ext>
            </a:extLst>
          </p:cNvPr>
          <p:cNvSpPr txBox="1"/>
          <p:nvPr/>
        </p:nvSpPr>
        <p:spPr>
          <a:xfrm>
            <a:off x="10181974" y="1827549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85EC514-CA05-4A14-8D2C-1BCF4215368D}"/>
              </a:ext>
            </a:extLst>
          </p:cNvPr>
          <p:cNvSpPr txBox="1"/>
          <p:nvPr/>
        </p:nvSpPr>
        <p:spPr>
          <a:xfrm>
            <a:off x="2644612" y="186327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6490848-2AC8-4291-A6B0-B7CE369721B9}"/>
              </a:ext>
            </a:extLst>
          </p:cNvPr>
          <p:cNvSpPr txBox="1"/>
          <p:nvPr/>
        </p:nvSpPr>
        <p:spPr>
          <a:xfrm>
            <a:off x="3909847" y="186327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A20CAFD-D425-49D5-9912-350AC4699403}"/>
              </a:ext>
            </a:extLst>
          </p:cNvPr>
          <p:cNvSpPr txBox="1"/>
          <p:nvPr/>
        </p:nvSpPr>
        <p:spPr>
          <a:xfrm>
            <a:off x="5052847" y="186327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graphicFrame>
        <p:nvGraphicFramePr>
          <p:cNvPr id="32" name="Tabla 2">
            <a:extLst>
              <a:ext uri="{FF2B5EF4-FFF2-40B4-BE49-F238E27FC236}">
                <a16:creationId xmlns:a16="http://schemas.microsoft.com/office/drawing/2014/main" id="{9AA56F6D-910B-4FCD-A96E-D6384623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86662"/>
              </p:ext>
            </p:extLst>
          </p:nvPr>
        </p:nvGraphicFramePr>
        <p:xfrm>
          <a:off x="1056000" y="4272128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36" name="CuadroTexto 35">
            <a:extLst>
              <a:ext uri="{FF2B5EF4-FFF2-40B4-BE49-F238E27FC236}">
                <a16:creationId xmlns:a16="http://schemas.microsoft.com/office/drawing/2014/main" id="{09443A3A-DE4D-4F5B-A22F-0240F6604F70}"/>
              </a:ext>
            </a:extLst>
          </p:cNvPr>
          <p:cNvSpPr txBox="1"/>
          <p:nvPr/>
        </p:nvSpPr>
        <p:spPr>
          <a:xfrm>
            <a:off x="2537847" y="448717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D9C5ABB-AEBF-45D3-B781-0587D338EB7F}"/>
              </a:ext>
            </a:extLst>
          </p:cNvPr>
          <p:cNvSpPr txBox="1"/>
          <p:nvPr/>
        </p:nvSpPr>
        <p:spPr>
          <a:xfrm>
            <a:off x="3909848" y="456508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BCF748A-24A5-4704-BB4E-A2F8EBBF17CB}"/>
              </a:ext>
            </a:extLst>
          </p:cNvPr>
          <p:cNvSpPr txBox="1"/>
          <p:nvPr/>
        </p:nvSpPr>
        <p:spPr>
          <a:xfrm>
            <a:off x="5052848" y="456508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E20DB51-1A57-42B7-8841-197A90C3F6FD}"/>
              </a:ext>
            </a:extLst>
          </p:cNvPr>
          <p:cNvSpPr txBox="1"/>
          <p:nvPr/>
        </p:nvSpPr>
        <p:spPr>
          <a:xfrm>
            <a:off x="6385706" y="4565088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5EBA9EF-98DE-4B28-81F9-1FF364839C79}"/>
              </a:ext>
            </a:extLst>
          </p:cNvPr>
          <p:cNvSpPr txBox="1"/>
          <p:nvPr/>
        </p:nvSpPr>
        <p:spPr>
          <a:xfrm>
            <a:off x="10002904" y="913506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5B7EDA6B-EC56-4435-8821-CAD44266F696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10301999" y="1559837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793E95D-667A-423A-A652-4746CE391E37}"/>
              </a:ext>
            </a:extLst>
          </p:cNvPr>
          <p:cNvSpPr txBox="1"/>
          <p:nvPr/>
        </p:nvSpPr>
        <p:spPr>
          <a:xfrm>
            <a:off x="6352793" y="6211669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706C2AC-8FEC-4F83-A99C-C39CB3165992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6632833" y="5919139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55828E5-47CD-4134-8DE1-17DABDAABC72}"/>
              </a:ext>
            </a:extLst>
          </p:cNvPr>
          <p:cNvSpPr txBox="1"/>
          <p:nvPr/>
        </p:nvSpPr>
        <p:spPr>
          <a:xfrm>
            <a:off x="2420978" y="3408343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793C96E1-ECCF-4273-95C6-AF9A75668378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2720073" y="4054674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2AF5802-CC1C-414C-8800-47DD5153D434}"/>
              </a:ext>
            </a:extLst>
          </p:cNvPr>
          <p:cNvSpPr txBox="1"/>
          <p:nvPr/>
        </p:nvSpPr>
        <p:spPr>
          <a:xfrm>
            <a:off x="6197120" y="3420848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11421F5-BAF9-49F5-8D09-F4DD04EEABA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6477160" y="3128318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8D87BDC-D583-4E94-A18D-15F530D9AAE4}"/>
              </a:ext>
            </a:extLst>
          </p:cNvPr>
          <p:cNvSpPr txBox="1"/>
          <p:nvPr/>
        </p:nvSpPr>
        <p:spPr>
          <a:xfrm>
            <a:off x="6408417" y="185116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DFC823A-7BE2-464C-BDFC-EBC376DCCDCB}"/>
              </a:ext>
            </a:extLst>
          </p:cNvPr>
          <p:cNvSpPr txBox="1"/>
          <p:nvPr/>
        </p:nvSpPr>
        <p:spPr>
          <a:xfrm>
            <a:off x="4824374" y="-19229"/>
            <a:ext cx="703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b="1" dirty="0">
                <a:solidFill>
                  <a:schemeClr val="accent4">
                    <a:lumMod val="75000"/>
                  </a:schemeClr>
                </a:solidFill>
              </a:rPr>
              <a:t>Caso 3</a:t>
            </a:r>
          </a:p>
        </p:txBody>
      </p:sp>
    </p:spTree>
    <p:extLst>
      <p:ext uri="{BB962C8B-B14F-4D97-AF65-F5344CB8AC3E}">
        <p14:creationId xmlns:p14="http://schemas.microsoft.com/office/powerpoint/2010/main" val="39905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8" grpId="0"/>
      <p:bldP spid="2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2371198" y="151179"/>
            <a:ext cx="744960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remover(tColaC * colaC){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x;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x=colaC-&gt;dato[colaC-&gt;inicio];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if(colaC-&gt;inicio==5){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colaC-&gt;inicio=1;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colaC-&gt;inicio++;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if(colaC-&gt;inicio==colaC-&gt;final){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colaC-&gt;inicio=0;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colaC-&gt;final=0;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return x;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18602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E5EAE061-4AFE-4B3A-8FA1-FC5953E7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BD0398FB-7D27-4C59-A68B-663AE7A37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418108-FFE1-4B5E-A9CB-86525B659A1A}"/>
              </a:ext>
            </a:extLst>
          </p:cNvPr>
          <p:cNvSpPr txBox="1"/>
          <p:nvPr/>
        </p:nvSpPr>
        <p:spPr>
          <a:xfrm>
            <a:off x="5093520" y="2744662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Operaciones</a:t>
            </a:r>
          </a:p>
        </p:txBody>
      </p:sp>
      <p:cxnSp>
        <p:nvCxnSpPr>
          <p:cNvPr id="41" name="Straight Connector 28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30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3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DEE8134-8942-423C-9EAA-0110FCA1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65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547A32-A926-42DA-ABEF-C8B4AD0DE31D}"/>
              </a:ext>
            </a:extLst>
          </p:cNvPr>
          <p:cNvSpPr txBox="1"/>
          <p:nvPr/>
        </p:nvSpPr>
        <p:spPr>
          <a:xfrm>
            <a:off x="1737087" y="1074170"/>
            <a:ext cx="260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>
                <a:solidFill>
                  <a:srgbClr val="B40C94"/>
                </a:solidFill>
              </a:rPr>
              <a:t>crearCola</a:t>
            </a:r>
            <a:endParaRPr lang="es-MX" sz="4000" b="1" dirty="0">
              <a:solidFill>
                <a:srgbClr val="B40C9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53C2B6-A36A-41F7-AA37-21EE4F32134B}"/>
              </a:ext>
            </a:extLst>
          </p:cNvPr>
          <p:cNvSpPr txBox="1"/>
          <p:nvPr/>
        </p:nvSpPr>
        <p:spPr>
          <a:xfrm>
            <a:off x="4903631" y="1135725"/>
            <a:ext cx="5244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Inicializa la cola con inicio y final en cero.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2078384" y="2736842"/>
            <a:ext cx="80352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crearCola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tColaC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){</a:t>
            </a:r>
          </a:p>
          <a:p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-&gt;inicio=0;</a:t>
            </a:r>
          </a:p>
          <a:p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</a:t>
            </a:r>
            <a:r>
              <a:rPr lang="es-ES" sz="48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-&gt;final=0;</a:t>
            </a:r>
          </a:p>
          <a:p>
            <a:r>
              <a:rPr lang="es-ES" sz="4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fi-FI" sz="48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71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547A32-A926-42DA-ABEF-C8B4AD0DE31D}"/>
              </a:ext>
            </a:extLst>
          </p:cNvPr>
          <p:cNvSpPr txBox="1"/>
          <p:nvPr/>
        </p:nvSpPr>
        <p:spPr>
          <a:xfrm>
            <a:off x="716791" y="953060"/>
            <a:ext cx="260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>
                <a:solidFill>
                  <a:srgbClr val="B40C94"/>
                </a:solidFill>
              </a:rPr>
              <a:t>vacia</a:t>
            </a:r>
            <a:r>
              <a:rPr lang="es-MX" sz="4000" b="1" dirty="0">
                <a:solidFill>
                  <a:srgbClr val="B40C94"/>
                </a:solidFill>
              </a:rPr>
              <a:t>( 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53C2B6-A36A-41F7-AA37-21EE4F32134B}"/>
              </a:ext>
            </a:extLst>
          </p:cNvPr>
          <p:cNvSpPr txBox="1"/>
          <p:nvPr/>
        </p:nvSpPr>
        <p:spPr>
          <a:xfrm>
            <a:off x="3662723" y="856705"/>
            <a:ext cx="7123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Función que regresa verdadero si la cola es vacía.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1036263" y="2312182"/>
            <a:ext cx="101194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vacia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tColaC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){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inicio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==0 &amp;&amp;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-&gt;final==0)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1;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0;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4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9A2B40-2079-47AA-AEB3-9CD4907CC1C0}"/>
              </a:ext>
            </a:extLst>
          </p:cNvPr>
          <p:cNvSpPr txBox="1"/>
          <p:nvPr/>
        </p:nvSpPr>
        <p:spPr>
          <a:xfrm>
            <a:off x="979612" y="2063278"/>
            <a:ext cx="102327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llena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tColaC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*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){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 (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-&gt;final==5 &amp;&amp; 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colaC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-&gt;</a:t>
            </a:r>
            <a:r>
              <a:rPr lang="en-US" sz="4400" dirty="0" err="1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inicio</a:t>
            </a:r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==1)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0;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return 1;</a:t>
            </a:r>
          </a:p>
          <a:p>
            <a:r>
              <a:rPr lang="en-US" sz="44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  <a:endParaRPr lang="es-MX" sz="4400" dirty="0">
              <a:solidFill>
                <a:srgbClr val="B3094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8CB898-D99D-4E75-B1A2-2A1C40EFDBC0}"/>
              </a:ext>
            </a:extLst>
          </p:cNvPr>
          <p:cNvSpPr txBox="1"/>
          <p:nvPr/>
        </p:nvSpPr>
        <p:spPr>
          <a:xfrm>
            <a:off x="1314204" y="850083"/>
            <a:ext cx="296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B40C94"/>
                </a:solidFill>
              </a:rPr>
              <a:t>llena( 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A2B0AF-60F4-44FF-A6F9-BC80AA057C7D}"/>
              </a:ext>
            </a:extLst>
          </p:cNvPr>
          <p:cNvSpPr txBox="1"/>
          <p:nvPr/>
        </p:nvSpPr>
        <p:spPr>
          <a:xfrm>
            <a:off x="4406684" y="1097923"/>
            <a:ext cx="658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Regresa falso si la cola esta llena.</a:t>
            </a:r>
          </a:p>
        </p:txBody>
      </p:sp>
    </p:spTree>
    <p:extLst>
      <p:ext uri="{BB962C8B-B14F-4D97-AF65-F5344CB8AC3E}">
        <p14:creationId xmlns:p14="http://schemas.microsoft.com/office/powerpoint/2010/main" val="358911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C3AB937-F8E8-4063-B66C-4019F9E055E3}"/>
              </a:ext>
            </a:extLst>
          </p:cNvPr>
          <p:cNvSpPr txBox="1"/>
          <p:nvPr/>
        </p:nvSpPr>
        <p:spPr>
          <a:xfrm>
            <a:off x="444137" y="418011"/>
            <a:ext cx="2551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accent4">
                    <a:lumMod val="50000"/>
                  </a:schemeClr>
                </a:solidFill>
              </a:rPr>
              <a:t>Ejemplo 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B791B1-59BD-4434-95E5-A551BFF6A28A}"/>
              </a:ext>
            </a:extLst>
          </p:cNvPr>
          <p:cNvSpPr txBox="1"/>
          <p:nvPr/>
        </p:nvSpPr>
        <p:spPr>
          <a:xfrm>
            <a:off x="3320144" y="418011"/>
            <a:ext cx="8427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Crear un programa que sume 2 números complejos usando una estructura.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791D18-208B-4392-A9B2-9EF47E411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7746" r="58000" b="53778"/>
          <a:stretch/>
        </p:blipFill>
        <p:spPr>
          <a:xfrm>
            <a:off x="2740793" y="1615112"/>
            <a:ext cx="6710413" cy="49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6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22D1EEC-91B5-49E7-B47D-1249E9BF2E66}"/>
              </a:ext>
            </a:extLst>
          </p:cNvPr>
          <p:cNvSpPr txBox="1"/>
          <p:nvPr/>
        </p:nvSpPr>
        <p:spPr>
          <a:xfrm>
            <a:off x="7429778" y="1984443"/>
            <a:ext cx="428324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latin typeface="+mj-lt"/>
                <a:ea typeface="+mj-ea"/>
                <a:cs typeface="+mj-cs"/>
              </a:rPr>
              <a:t>Aplicaciones</a:t>
            </a:r>
            <a:r>
              <a:rPr lang="en-US" sz="5400" b="1" dirty="0">
                <a:latin typeface="+mj-lt"/>
                <a:ea typeface="+mj-ea"/>
                <a:cs typeface="+mj-cs"/>
              </a:rPr>
              <a:t> de cola circular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B842-F192-44D6-BB12-F8A1F0F1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0" r="1331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5984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1825EE-31EF-459D-98A2-6BEBAED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837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3E746B-37FF-4DF8-8220-5E566E839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5" t="26500" r="25001" b="21025"/>
          <a:stretch/>
        </p:blipFill>
        <p:spPr>
          <a:xfrm>
            <a:off x="0" y="0"/>
            <a:ext cx="8078614" cy="4343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D938402-1918-450A-B254-9D6038C85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3" t="17949" r="19663" b="8717"/>
          <a:stretch/>
        </p:blipFill>
        <p:spPr>
          <a:xfrm>
            <a:off x="4043560" y="2391508"/>
            <a:ext cx="8148440" cy="46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67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871305-48EA-4CEA-8608-DA02261E2541}"/>
              </a:ext>
            </a:extLst>
          </p:cNvPr>
          <p:cNvSpPr txBox="1"/>
          <p:nvPr/>
        </p:nvSpPr>
        <p:spPr>
          <a:xfrm>
            <a:off x="799913" y="4911596"/>
            <a:ext cx="10592174" cy="12015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50" dirty="0">
                <a:ln w="0"/>
                <a:solidFill>
                  <a:schemeClr val="tx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+mj-ea"/>
                <a:cs typeface="+mj-cs"/>
              </a:rPr>
              <a:t>BICOLA </a:t>
            </a:r>
            <a:r>
              <a:rPr lang="en-US" sz="6000" b="1" spc="50" dirty="0">
                <a:ln w="0"/>
                <a:solidFill>
                  <a:schemeClr val="tx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+mj-ea"/>
                <a:cs typeface="+mj-cs"/>
              </a:rPr>
              <a:t>(COLA DOBLE)</a:t>
            </a:r>
            <a:endParaRPr lang="en-US" sz="8800" b="1" spc="50" dirty="0">
              <a:ln w="0"/>
              <a:solidFill>
                <a:schemeClr val="tx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52" name="Picture 4" descr="Grafeno: En busca de la mascarilla perfecta | LEVANTA LA CABEZA">
            <a:extLst>
              <a:ext uri="{FF2B5EF4-FFF2-40B4-BE49-F238E27FC236}">
                <a16:creationId xmlns:a16="http://schemas.microsoft.com/office/drawing/2014/main" id="{E0D88F9B-4101-4FAD-B515-971C97D62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3" b="3213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76" name="Freeform: Shape 7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9345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DA3EB7-45F1-4C7F-9041-BE4F1381BD5C}"/>
              </a:ext>
            </a:extLst>
          </p:cNvPr>
          <p:cNvSpPr txBox="1"/>
          <p:nvPr/>
        </p:nvSpPr>
        <p:spPr>
          <a:xfrm>
            <a:off x="4014651" y="406412"/>
            <a:ext cx="4162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chemeClr val="accent6">
                    <a:lumMod val="75000"/>
                  </a:schemeClr>
                </a:solidFill>
              </a:rPr>
              <a:t>Definición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5E9842-4BF7-4186-9A48-015DF16F2A39}"/>
              </a:ext>
            </a:extLst>
          </p:cNvPr>
          <p:cNvSpPr txBox="1"/>
          <p:nvPr/>
        </p:nvSpPr>
        <p:spPr>
          <a:xfrm>
            <a:off x="1266708" y="3428999"/>
            <a:ext cx="9658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Los elementos se pueden </a:t>
            </a:r>
            <a:r>
              <a:rPr lang="es-MX" sz="4000" b="1" dirty="0">
                <a:solidFill>
                  <a:schemeClr val="accent2">
                    <a:lumMod val="75000"/>
                  </a:schemeClr>
                </a:solidFill>
              </a:rPr>
              <a:t>insertar</a:t>
            </a:r>
            <a:r>
              <a:rPr lang="es-MX" sz="4000" dirty="0"/>
              <a:t> o </a:t>
            </a:r>
            <a:r>
              <a:rPr lang="es-MX" sz="4000" b="1" dirty="0">
                <a:solidFill>
                  <a:schemeClr val="accent5">
                    <a:lumMod val="75000"/>
                  </a:schemeClr>
                </a:solidFill>
              </a:rPr>
              <a:t>eliminar</a:t>
            </a:r>
            <a:r>
              <a:rPr lang="es-MX" sz="4000" dirty="0"/>
              <a:t> de cualquiera de los dos extremos.</a:t>
            </a:r>
            <a:endParaRPr lang="es-MX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BCAAF9-8B02-4F99-8000-BE0EBFD86EA4}"/>
              </a:ext>
            </a:extLst>
          </p:cNvPr>
          <p:cNvSpPr txBox="1"/>
          <p:nvPr/>
        </p:nvSpPr>
        <p:spPr>
          <a:xfrm>
            <a:off x="1209002" y="1637517"/>
            <a:ext cx="4534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Es una mejora de la cola simple</a:t>
            </a:r>
            <a:endParaRPr lang="es-MX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6EC60C-F8CD-4EE0-96DB-73D1FC0EAA79}"/>
              </a:ext>
            </a:extLst>
          </p:cNvPr>
          <p:cNvSpPr txBox="1"/>
          <p:nvPr/>
        </p:nvSpPr>
        <p:spPr>
          <a:xfrm>
            <a:off x="6448633" y="1637518"/>
            <a:ext cx="5414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Utiliza de manera más eficiente la memoria.</a:t>
            </a:r>
            <a:endParaRPr lang="es-MX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4" name="Picture 2" descr="ESTRUCTURA DINÁMICA DE DATOS: COLAS">
            <a:extLst>
              <a:ext uri="{FF2B5EF4-FFF2-40B4-BE49-F238E27FC236}">
                <a16:creationId xmlns:a16="http://schemas.microsoft.com/office/drawing/2014/main" id="{7553321C-9482-4C5B-9EA8-3296B0DA4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91" b="16618"/>
          <a:stretch/>
        </p:blipFill>
        <p:spPr bwMode="auto">
          <a:xfrm>
            <a:off x="1738313" y="5343592"/>
            <a:ext cx="8715374" cy="124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1EC59E-4EF3-4816-847D-CC260164089E}"/>
              </a:ext>
            </a:extLst>
          </p:cNvPr>
          <p:cNvSpPr txBox="1"/>
          <p:nvPr/>
        </p:nvSpPr>
        <p:spPr>
          <a:xfrm>
            <a:off x="700719" y="312282"/>
            <a:ext cx="10790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rgbClr val="FFC000"/>
                </a:solidFill>
              </a:rPr>
              <a:t>Existen 2 variantes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07630CC-CCAE-40E0-9AC5-666E4DAEC35A}"/>
              </a:ext>
            </a:extLst>
          </p:cNvPr>
          <p:cNvSpPr txBox="1"/>
          <p:nvPr/>
        </p:nvSpPr>
        <p:spPr>
          <a:xfrm>
            <a:off x="1987307" y="1597175"/>
            <a:ext cx="609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Cola con</a:t>
            </a:r>
            <a:r>
              <a:rPr lang="es-MX" sz="4000" b="1" dirty="0">
                <a:solidFill>
                  <a:schemeClr val="accent5">
                    <a:lumMod val="75000"/>
                  </a:schemeClr>
                </a:solidFill>
              </a:rPr>
              <a:t> entrada </a:t>
            </a:r>
            <a:r>
              <a:rPr lang="es-MX" sz="4000" dirty="0"/>
              <a:t>restringida </a:t>
            </a:r>
            <a:endParaRPr lang="es-MX" sz="4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DA17AC4-F6DF-4281-AE83-4F5F9BF1BC34}"/>
              </a:ext>
            </a:extLst>
          </p:cNvPr>
          <p:cNvSpPr txBox="1"/>
          <p:nvPr/>
        </p:nvSpPr>
        <p:spPr>
          <a:xfrm>
            <a:off x="2041094" y="3687412"/>
            <a:ext cx="5986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Cola con </a:t>
            </a:r>
            <a:r>
              <a:rPr lang="es-MX" sz="4000" b="1" dirty="0">
                <a:solidFill>
                  <a:schemeClr val="accent5">
                    <a:lumMod val="75000"/>
                  </a:schemeClr>
                </a:solidFill>
              </a:rPr>
              <a:t>salida</a:t>
            </a:r>
            <a:r>
              <a:rPr lang="es-MX" sz="4000" dirty="0"/>
              <a:t> restringida </a:t>
            </a:r>
            <a:endParaRPr lang="es-MX" sz="4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709AF9-17FF-46D2-9631-1C083E28EC6F}"/>
              </a:ext>
            </a:extLst>
          </p:cNvPr>
          <p:cNvSpPr txBox="1"/>
          <p:nvPr/>
        </p:nvSpPr>
        <p:spPr>
          <a:xfrm>
            <a:off x="3597856" y="2402066"/>
            <a:ext cx="6958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s-MX" sz="3600" dirty="0"/>
              <a:t>Eliminación por ambos extremos.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s-MX" sz="3600" dirty="0"/>
              <a:t>Inserción solo por el final.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5BF7AB-45B6-490E-8B61-7D77CA614A2A}"/>
              </a:ext>
            </a:extLst>
          </p:cNvPr>
          <p:cNvSpPr txBox="1"/>
          <p:nvPr/>
        </p:nvSpPr>
        <p:spPr>
          <a:xfrm>
            <a:off x="3597856" y="4660660"/>
            <a:ext cx="6958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s-MX" sz="3600" dirty="0"/>
              <a:t>Eliminación solo por inicio.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s-MX" sz="3600" dirty="0"/>
              <a:t>Inserción por ambos extremos.</a:t>
            </a:r>
          </a:p>
        </p:txBody>
      </p:sp>
    </p:spTree>
    <p:extLst>
      <p:ext uri="{BB962C8B-B14F-4D97-AF65-F5344CB8AC3E}">
        <p14:creationId xmlns:p14="http://schemas.microsoft.com/office/powerpoint/2010/main" val="16438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A4C2BCED-1D2D-4FE4-A251-20B0F1669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70616"/>
              </p:ext>
            </p:extLst>
          </p:nvPr>
        </p:nvGraphicFramePr>
        <p:xfrm>
          <a:off x="1056000" y="3261337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F3F724B1-E7A5-4AFD-981D-7533596F4ED4}"/>
              </a:ext>
            </a:extLst>
          </p:cNvPr>
          <p:cNvSpPr txBox="1"/>
          <p:nvPr/>
        </p:nvSpPr>
        <p:spPr>
          <a:xfrm>
            <a:off x="3608783" y="2142242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77E5DBA-AF8A-4B44-9744-78A95D0AAB4B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3907878" y="2788573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42E68DF-4688-4451-A562-0B4F1372FE59}"/>
              </a:ext>
            </a:extLst>
          </p:cNvPr>
          <p:cNvSpPr txBox="1"/>
          <p:nvPr/>
        </p:nvSpPr>
        <p:spPr>
          <a:xfrm>
            <a:off x="3820718" y="355429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2573EC1-BFC1-4F98-AF6B-FDB6883F9C77}"/>
              </a:ext>
            </a:extLst>
          </p:cNvPr>
          <p:cNvSpPr txBox="1"/>
          <p:nvPr/>
        </p:nvSpPr>
        <p:spPr>
          <a:xfrm>
            <a:off x="5090408" y="355429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A5FF36-CBAB-4E68-81FE-65F6EE044C5F}"/>
              </a:ext>
            </a:extLst>
          </p:cNvPr>
          <p:cNvSpPr txBox="1"/>
          <p:nvPr/>
        </p:nvSpPr>
        <p:spPr>
          <a:xfrm>
            <a:off x="6355643" y="355429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D81F6E-52B8-454E-9087-C29652412B7E}"/>
              </a:ext>
            </a:extLst>
          </p:cNvPr>
          <p:cNvSpPr txBox="1"/>
          <p:nvPr/>
        </p:nvSpPr>
        <p:spPr>
          <a:xfrm>
            <a:off x="7498643" y="355429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6E1B31A-82F1-42DE-A2C0-36293F469E2D}"/>
              </a:ext>
            </a:extLst>
          </p:cNvPr>
          <p:cNvSpPr txBox="1"/>
          <p:nvPr/>
        </p:nvSpPr>
        <p:spPr>
          <a:xfrm>
            <a:off x="8831501" y="355429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D9BD0C-22A5-4D3F-820B-F470E881F531}"/>
              </a:ext>
            </a:extLst>
          </p:cNvPr>
          <p:cNvSpPr txBox="1"/>
          <p:nvPr/>
        </p:nvSpPr>
        <p:spPr>
          <a:xfrm>
            <a:off x="7498643" y="5451256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997D92A-4D85-4E32-A473-42B3C9B40AB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778683" y="5158726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4B057F5-98DF-4E4B-83E6-41986F1EB410}"/>
              </a:ext>
            </a:extLst>
          </p:cNvPr>
          <p:cNvSpPr txBox="1"/>
          <p:nvPr/>
        </p:nvSpPr>
        <p:spPr>
          <a:xfrm>
            <a:off x="2380770" y="2132612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AE87A4C-6938-477B-8EA8-4D0FD89E1041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679865" y="2778943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86E3EA-8403-4A00-A0EA-27C18F0B2538}"/>
              </a:ext>
            </a:extLst>
          </p:cNvPr>
          <p:cNvSpPr txBox="1"/>
          <p:nvPr/>
        </p:nvSpPr>
        <p:spPr>
          <a:xfrm>
            <a:off x="2597172" y="3554297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D92CF1-AA85-4F97-A74A-35969631AD94}"/>
              </a:ext>
            </a:extLst>
          </p:cNvPr>
          <p:cNvSpPr txBox="1"/>
          <p:nvPr/>
        </p:nvSpPr>
        <p:spPr>
          <a:xfrm>
            <a:off x="8687363" y="5451256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440233C-DCA5-4D7F-B250-90B070CAF063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967403" y="5158726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A2ADFD3-F94B-4D3D-9468-C557B207D62D}"/>
              </a:ext>
            </a:extLst>
          </p:cNvPr>
          <p:cNvSpPr txBox="1"/>
          <p:nvPr/>
        </p:nvSpPr>
        <p:spPr>
          <a:xfrm>
            <a:off x="1785815" y="283439"/>
            <a:ext cx="86203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b="1" dirty="0">
                <a:solidFill>
                  <a:srgbClr val="B40C94"/>
                </a:solidFill>
              </a:rPr>
              <a:t>insertar</a:t>
            </a:r>
            <a:endParaRPr lang="es-MX" sz="23900" b="1" dirty="0">
              <a:solidFill>
                <a:srgbClr val="B40C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9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20" grpId="0"/>
      <p:bldP spid="22" grpId="0"/>
      <p:bldP spid="24" grpId="0"/>
      <p:bldP spid="1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A4C2BCED-1D2D-4FE4-A251-20B0F1669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46037"/>
              </p:ext>
            </p:extLst>
          </p:nvPr>
        </p:nvGraphicFramePr>
        <p:xfrm>
          <a:off x="1056000" y="3300525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F3F724B1-E7A5-4AFD-981D-7533596F4ED4}"/>
              </a:ext>
            </a:extLst>
          </p:cNvPr>
          <p:cNvSpPr txBox="1"/>
          <p:nvPr/>
        </p:nvSpPr>
        <p:spPr>
          <a:xfrm>
            <a:off x="3608783" y="218143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77E5DBA-AF8A-4B44-9744-78A95D0AAB4B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3907878" y="2827761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42E68DF-4688-4451-A562-0B4F1372FE59}"/>
              </a:ext>
            </a:extLst>
          </p:cNvPr>
          <p:cNvSpPr txBox="1"/>
          <p:nvPr/>
        </p:nvSpPr>
        <p:spPr>
          <a:xfrm>
            <a:off x="3820718" y="359348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2573EC1-BFC1-4F98-AF6B-FDB6883F9C77}"/>
              </a:ext>
            </a:extLst>
          </p:cNvPr>
          <p:cNvSpPr txBox="1"/>
          <p:nvPr/>
        </p:nvSpPr>
        <p:spPr>
          <a:xfrm>
            <a:off x="5090408" y="359348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A5FF36-CBAB-4E68-81FE-65F6EE044C5F}"/>
              </a:ext>
            </a:extLst>
          </p:cNvPr>
          <p:cNvSpPr txBox="1"/>
          <p:nvPr/>
        </p:nvSpPr>
        <p:spPr>
          <a:xfrm>
            <a:off x="6355643" y="359348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D81F6E-52B8-454E-9087-C29652412B7E}"/>
              </a:ext>
            </a:extLst>
          </p:cNvPr>
          <p:cNvSpPr txBox="1"/>
          <p:nvPr/>
        </p:nvSpPr>
        <p:spPr>
          <a:xfrm>
            <a:off x="7498643" y="359348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6E1B31A-82F1-42DE-A2C0-36293F469E2D}"/>
              </a:ext>
            </a:extLst>
          </p:cNvPr>
          <p:cNvSpPr txBox="1"/>
          <p:nvPr/>
        </p:nvSpPr>
        <p:spPr>
          <a:xfrm>
            <a:off x="8831501" y="359348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D9BD0C-22A5-4D3F-820B-F470E881F531}"/>
              </a:ext>
            </a:extLst>
          </p:cNvPr>
          <p:cNvSpPr txBox="1"/>
          <p:nvPr/>
        </p:nvSpPr>
        <p:spPr>
          <a:xfrm>
            <a:off x="7498643" y="5490444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997D92A-4D85-4E32-A473-42B3C9B40AB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778683" y="5197914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4B057F5-98DF-4E4B-83E6-41986F1EB410}"/>
              </a:ext>
            </a:extLst>
          </p:cNvPr>
          <p:cNvSpPr txBox="1"/>
          <p:nvPr/>
        </p:nvSpPr>
        <p:spPr>
          <a:xfrm>
            <a:off x="2380770" y="217180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AE87A4C-6938-477B-8EA8-4D0FD89E1041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679865" y="2818131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86E3EA-8403-4A00-A0EA-27C18F0B2538}"/>
              </a:ext>
            </a:extLst>
          </p:cNvPr>
          <p:cNvSpPr txBox="1"/>
          <p:nvPr/>
        </p:nvSpPr>
        <p:spPr>
          <a:xfrm>
            <a:off x="2597172" y="3593485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D92CF1-AA85-4F97-A74A-35969631AD94}"/>
              </a:ext>
            </a:extLst>
          </p:cNvPr>
          <p:cNvSpPr txBox="1"/>
          <p:nvPr/>
        </p:nvSpPr>
        <p:spPr>
          <a:xfrm>
            <a:off x="8687363" y="5490444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440233C-DCA5-4D7F-B250-90B070CAF063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967403" y="5197914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841914-6C9E-46D3-90A1-CB6027CA9D45}"/>
              </a:ext>
            </a:extLst>
          </p:cNvPr>
          <p:cNvSpPr txBox="1"/>
          <p:nvPr/>
        </p:nvSpPr>
        <p:spPr>
          <a:xfrm>
            <a:off x="1785815" y="292964"/>
            <a:ext cx="8620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>
                <a:solidFill>
                  <a:srgbClr val="B40C94"/>
                </a:solidFill>
              </a:rPr>
              <a:t>quitar</a:t>
            </a:r>
            <a:endParaRPr lang="es-MX" sz="19900" b="1" dirty="0">
              <a:solidFill>
                <a:srgbClr val="B40C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5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20" grpId="0"/>
      <p:bldP spid="22" grpId="0"/>
      <p:bldP spid="24" grpId="0"/>
      <p:bldP spid="1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5FF881C-312F-4BEF-84D9-D76116036C49}"/>
              </a:ext>
            </a:extLst>
          </p:cNvPr>
          <p:cNvSpPr txBox="1"/>
          <p:nvPr/>
        </p:nvSpPr>
        <p:spPr>
          <a:xfrm>
            <a:off x="1324384" y="675757"/>
            <a:ext cx="9543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Cola Doble Circular</a:t>
            </a:r>
          </a:p>
        </p:txBody>
      </p:sp>
      <p:sp>
        <p:nvSpPr>
          <p:cNvPr id="5" name="Círculo: vacío 4">
            <a:extLst>
              <a:ext uri="{FF2B5EF4-FFF2-40B4-BE49-F238E27FC236}">
                <a16:creationId xmlns:a16="http://schemas.microsoft.com/office/drawing/2014/main" id="{D256ABCB-366E-4861-BC03-1A6D37AAB4D0}"/>
              </a:ext>
            </a:extLst>
          </p:cNvPr>
          <p:cNvSpPr/>
          <p:nvPr/>
        </p:nvSpPr>
        <p:spPr>
          <a:xfrm>
            <a:off x="4115359" y="2164395"/>
            <a:ext cx="3961279" cy="3926541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A49F6B9-99AC-4748-B7D0-505F8BD77F79}"/>
              </a:ext>
            </a:extLst>
          </p:cNvPr>
          <p:cNvCxnSpPr>
            <a:stCxn id="5" idx="0"/>
          </p:cNvCxnSpPr>
          <p:nvPr/>
        </p:nvCxnSpPr>
        <p:spPr>
          <a:xfrm flipH="1">
            <a:off x="6095998" y="2164395"/>
            <a:ext cx="1" cy="959805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A10285-A49D-41D1-90FB-D5157FA7CBC6}"/>
              </a:ext>
            </a:extLst>
          </p:cNvPr>
          <p:cNvCxnSpPr>
            <a:stCxn id="5" idx="1"/>
            <a:endCxn id="5" idx="5"/>
          </p:cNvCxnSpPr>
          <p:nvPr/>
        </p:nvCxnSpPr>
        <p:spPr>
          <a:xfrm>
            <a:off x="4695475" y="2739424"/>
            <a:ext cx="2801047" cy="2776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1661FEF-8AF3-486D-871D-3F70D928289F}"/>
              </a:ext>
            </a:extLst>
          </p:cNvPr>
          <p:cNvCxnSpPr>
            <a:stCxn id="5" idx="0"/>
            <a:endCxn id="5" idx="4"/>
          </p:cNvCxnSpPr>
          <p:nvPr/>
        </p:nvCxnSpPr>
        <p:spPr>
          <a:xfrm>
            <a:off x="6095999" y="2164395"/>
            <a:ext cx="0" cy="3926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1F14B0F-4918-49BC-BE2E-13731E5D4DF7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4115359" y="4127666"/>
            <a:ext cx="3961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C50CBFE-4E72-4CD2-9945-D1832ED72057}"/>
              </a:ext>
            </a:extLst>
          </p:cNvPr>
          <p:cNvCxnSpPr>
            <a:stCxn id="5" idx="7"/>
            <a:endCxn id="5" idx="3"/>
          </p:cNvCxnSpPr>
          <p:nvPr/>
        </p:nvCxnSpPr>
        <p:spPr>
          <a:xfrm flipH="1">
            <a:off x="4695475" y="2739424"/>
            <a:ext cx="2801047" cy="2776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05B3D8F9-B7EF-4768-B659-D500B792323D}"/>
              </a:ext>
            </a:extLst>
          </p:cNvPr>
          <p:cNvSpPr/>
          <p:nvPr/>
        </p:nvSpPr>
        <p:spPr>
          <a:xfrm>
            <a:off x="5100635" y="3124200"/>
            <a:ext cx="1990725" cy="20097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355FB16-910B-4B22-857B-758B1578613F}"/>
              </a:ext>
            </a:extLst>
          </p:cNvPr>
          <p:cNvCxnSpPr>
            <a:cxnSpLocks/>
            <a:endCxn id="20" idx="0"/>
          </p:cNvCxnSpPr>
          <p:nvPr/>
        </p:nvCxnSpPr>
        <p:spPr>
          <a:xfrm flipH="1" flipV="1">
            <a:off x="6095998" y="3124200"/>
            <a:ext cx="2" cy="30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A221193C-CC53-453E-AAE4-C8DDEA0EE63A}"/>
                  </a:ext>
                </a:extLst>
              </p14:cNvPr>
              <p14:cNvContentPartPr/>
              <p14:nvPr/>
            </p14:nvContentPartPr>
            <p14:xfrm>
              <a:off x="7262685" y="3415320"/>
              <a:ext cx="379080" cy="3711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A221193C-CC53-453E-AAE4-C8DDEA0EE6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3685" y="3406320"/>
                <a:ext cx="396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481B48BD-9AB3-4C9C-A295-B21DC9F020B8}"/>
                  </a:ext>
                </a:extLst>
              </p14:cNvPr>
              <p14:cNvContentPartPr/>
              <p14:nvPr/>
            </p14:nvContentPartPr>
            <p14:xfrm>
              <a:off x="7262685" y="4597920"/>
              <a:ext cx="290520" cy="42984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481B48BD-9AB3-4C9C-A295-B21DC9F020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3685" y="4589280"/>
                <a:ext cx="3081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ECAF7191-10B5-40E3-A27C-757251D9F650}"/>
                  </a:ext>
                </a:extLst>
              </p14:cNvPr>
              <p14:cNvContentPartPr/>
              <p14:nvPr/>
            </p14:nvContentPartPr>
            <p14:xfrm>
              <a:off x="6463125" y="5257440"/>
              <a:ext cx="495360" cy="27360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ECAF7191-10B5-40E3-A27C-757251D9F6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54485" y="5248440"/>
                <a:ext cx="513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816A7834-5055-4749-BE8C-D33A80EC633C}"/>
                  </a:ext>
                </a:extLst>
              </p14:cNvPr>
              <p14:cNvContentPartPr/>
              <p14:nvPr/>
            </p14:nvContentPartPr>
            <p14:xfrm>
              <a:off x="5404725" y="5351760"/>
              <a:ext cx="277200" cy="46872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816A7834-5055-4749-BE8C-D33A80EC63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6085" y="5343120"/>
                <a:ext cx="29484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F5D064BE-7617-492A-8698-E02C5FBD81D0}"/>
                  </a:ext>
                </a:extLst>
              </p14:cNvPr>
              <p14:cNvContentPartPr/>
              <p14:nvPr/>
            </p14:nvContentPartPr>
            <p14:xfrm>
              <a:off x="4646205" y="4566600"/>
              <a:ext cx="272880" cy="52596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F5D064BE-7617-492A-8698-E02C5FBD81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7565" y="4557600"/>
                <a:ext cx="290520" cy="5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o 33">
            <a:extLst>
              <a:ext uri="{FF2B5EF4-FFF2-40B4-BE49-F238E27FC236}">
                <a16:creationId xmlns:a16="http://schemas.microsoft.com/office/drawing/2014/main" id="{3B2E373A-2526-4C76-AE64-786500F82854}"/>
              </a:ext>
            </a:extLst>
          </p:cNvPr>
          <p:cNvGrpSpPr/>
          <p:nvPr/>
        </p:nvGrpSpPr>
        <p:grpSpPr>
          <a:xfrm>
            <a:off x="4476285" y="3333240"/>
            <a:ext cx="263880" cy="459000"/>
            <a:chOff x="4476285" y="3333240"/>
            <a:chExt cx="26388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EE5D5A8-A1C7-4314-A6D6-353F7DE43665}"/>
                    </a:ext>
                  </a:extLst>
                </p14:cNvPr>
                <p14:cNvContentPartPr/>
                <p14:nvPr/>
              </p14:nvContentPartPr>
              <p14:xfrm>
                <a:off x="4476285" y="3333240"/>
                <a:ext cx="263880" cy="4590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EE5D5A8-A1C7-4314-A6D6-353F7DE436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67645" y="3324600"/>
                  <a:ext cx="2815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6D8F051-F0E6-4BDC-A484-DD71103ABBD3}"/>
                    </a:ext>
                  </a:extLst>
                </p14:cNvPr>
                <p14:cNvContentPartPr/>
                <p14:nvPr/>
              </p14:nvContentPartPr>
              <p14:xfrm>
                <a:off x="4596885" y="3592080"/>
                <a:ext cx="132120" cy="446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6D8F051-F0E6-4BDC-A484-DD71103ABB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87885" y="3583080"/>
                  <a:ext cx="14976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9E9DFFAE-FF35-44CD-B898-0E0F749567E7}"/>
                  </a:ext>
                </a:extLst>
              </p14:cNvPr>
              <p14:cNvContentPartPr/>
              <p14:nvPr/>
            </p14:nvContentPartPr>
            <p14:xfrm>
              <a:off x="5373045" y="2538720"/>
              <a:ext cx="331920" cy="51876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9E9DFFAE-FF35-44CD-B898-0E0F749567E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64045" y="2530080"/>
                <a:ext cx="34956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4480A70A-3E3B-4A32-BE1E-9648603979C8}"/>
                  </a:ext>
                </a:extLst>
              </p14:cNvPr>
              <p14:cNvContentPartPr/>
              <p14:nvPr/>
            </p14:nvContentPartPr>
            <p14:xfrm>
              <a:off x="6619365" y="2535480"/>
              <a:ext cx="250920" cy="32292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4480A70A-3E3B-4A32-BE1E-9648603979C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10725" y="2526480"/>
                <a:ext cx="26856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070CED46-2EF6-4ED4-AF2E-433DDA06C8E7}"/>
                  </a:ext>
                </a:extLst>
              </p14:cNvPr>
              <p14:cNvContentPartPr/>
              <p14:nvPr/>
            </p14:nvContentPartPr>
            <p14:xfrm>
              <a:off x="5958405" y="3475440"/>
              <a:ext cx="315720" cy="41040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070CED46-2EF6-4ED4-AF2E-433DDA06C8E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49405" y="3466440"/>
                <a:ext cx="333360" cy="4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2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E2E6450-1037-45A9-80D5-F5F15656D339}"/>
              </a:ext>
            </a:extLst>
          </p:cNvPr>
          <p:cNvSpPr txBox="1"/>
          <p:nvPr/>
        </p:nvSpPr>
        <p:spPr>
          <a:xfrm>
            <a:off x="3984171" y="1305341"/>
            <a:ext cx="422365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5400" dirty="0" err="1">
                <a:solidFill>
                  <a:srgbClr val="B3094A"/>
                </a:solidFill>
              </a:rPr>
              <a:t>struct</a:t>
            </a:r>
            <a:r>
              <a:rPr lang="es-MX" sz="5400" dirty="0">
                <a:solidFill>
                  <a:srgbClr val="B3094A"/>
                </a:solidFill>
              </a:rPr>
              <a:t> </a:t>
            </a:r>
            <a:r>
              <a:rPr lang="es-MX" sz="5400" dirty="0" err="1">
                <a:solidFill>
                  <a:srgbClr val="B3094A"/>
                </a:solidFill>
              </a:rPr>
              <a:t>ColaCD</a:t>
            </a:r>
            <a:r>
              <a:rPr lang="es-MX" sz="5400" dirty="0">
                <a:solidFill>
                  <a:srgbClr val="B3094A"/>
                </a:solidFill>
              </a:rPr>
              <a:t>{</a:t>
            </a:r>
          </a:p>
          <a:p>
            <a:r>
              <a:rPr lang="es-MX" sz="5400" dirty="0">
                <a:solidFill>
                  <a:srgbClr val="B3094A"/>
                </a:solidFill>
              </a:rPr>
              <a:t>	</a:t>
            </a:r>
            <a:r>
              <a:rPr lang="es-MX" sz="5400" dirty="0" err="1">
                <a:solidFill>
                  <a:srgbClr val="B3094A"/>
                </a:solidFill>
              </a:rPr>
              <a:t>int</a:t>
            </a:r>
            <a:r>
              <a:rPr lang="es-MX" sz="5400" dirty="0">
                <a:solidFill>
                  <a:srgbClr val="B3094A"/>
                </a:solidFill>
              </a:rPr>
              <a:t> inicio;</a:t>
            </a:r>
          </a:p>
          <a:p>
            <a:r>
              <a:rPr lang="es-MX" sz="5400" dirty="0">
                <a:solidFill>
                  <a:srgbClr val="B3094A"/>
                </a:solidFill>
              </a:rPr>
              <a:t>	</a:t>
            </a:r>
            <a:r>
              <a:rPr lang="es-MX" sz="5400" dirty="0" err="1">
                <a:solidFill>
                  <a:srgbClr val="B3094A"/>
                </a:solidFill>
              </a:rPr>
              <a:t>int</a:t>
            </a:r>
            <a:r>
              <a:rPr lang="es-MX" sz="5400" dirty="0">
                <a:solidFill>
                  <a:srgbClr val="B3094A"/>
                </a:solidFill>
              </a:rPr>
              <a:t> final;</a:t>
            </a:r>
          </a:p>
          <a:p>
            <a:r>
              <a:rPr lang="es-MX" sz="5400" dirty="0">
                <a:solidFill>
                  <a:srgbClr val="B3094A"/>
                </a:solidFill>
              </a:rPr>
              <a:t>	</a:t>
            </a:r>
            <a:r>
              <a:rPr lang="es-MX" sz="5400" dirty="0" err="1">
                <a:solidFill>
                  <a:srgbClr val="B3094A"/>
                </a:solidFill>
              </a:rPr>
              <a:t>int</a:t>
            </a:r>
            <a:r>
              <a:rPr lang="es-MX" sz="5400" dirty="0">
                <a:solidFill>
                  <a:srgbClr val="B3094A"/>
                </a:solidFill>
              </a:rPr>
              <a:t> dato[5];</a:t>
            </a:r>
          </a:p>
          <a:p>
            <a:r>
              <a:rPr lang="es-MX" sz="5400" dirty="0">
                <a:solidFill>
                  <a:srgbClr val="B3094A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9284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495918-6921-4A7A-B7C0-60FADE30F920}"/>
              </a:ext>
            </a:extLst>
          </p:cNvPr>
          <p:cNvSpPr txBox="1"/>
          <p:nvPr/>
        </p:nvSpPr>
        <p:spPr>
          <a:xfrm>
            <a:off x="936649" y="1746149"/>
            <a:ext cx="103361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El lenguaje C ofrece al programador la posibilidad de definir nuevos tipos de datos.  Los nuevos tipos definidos pueden utilizarse de la misma forma que los tipos de datos predefinidos por el lenguaje.</a:t>
            </a:r>
            <a:endParaRPr lang="es-MX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14D3BD-0428-41C2-9D9E-53CAC9317763}"/>
              </a:ext>
            </a:extLst>
          </p:cNvPr>
          <p:cNvSpPr txBox="1"/>
          <p:nvPr/>
        </p:nvSpPr>
        <p:spPr>
          <a:xfrm>
            <a:off x="1602377" y="3429000"/>
            <a:ext cx="378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accent6">
                    <a:lumMod val="75000"/>
                  </a:schemeClr>
                </a:solidFill>
              </a:rPr>
              <a:t>Sintaxis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7D4EFB-4350-4EA2-BE9C-71D69742A0A7}"/>
              </a:ext>
            </a:extLst>
          </p:cNvPr>
          <p:cNvSpPr txBox="1"/>
          <p:nvPr/>
        </p:nvSpPr>
        <p:spPr>
          <a:xfrm>
            <a:off x="2468877" y="4563267"/>
            <a:ext cx="7271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accent5">
                    <a:lumMod val="75000"/>
                  </a:schemeClr>
                </a:solidFill>
              </a:rPr>
              <a:t>typedef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5">
                    <a:lumMod val="75000"/>
                  </a:schemeClr>
                </a:solidFill>
              </a:rPr>
              <a:t>tipoDeDatos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5">
                    <a:lumMod val="75000"/>
                  </a:schemeClr>
                </a:solidFill>
              </a:rPr>
              <a:t>nombreNuevoTipo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;</a:t>
            </a:r>
            <a:endParaRPr lang="es-MX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44714D7-CF96-4198-BFFC-711DA0A85DB9}"/>
              </a:ext>
            </a:extLst>
          </p:cNvPr>
          <p:cNvSpPr txBox="1"/>
          <p:nvPr/>
        </p:nvSpPr>
        <p:spPr>
          <a:xfrm>
            <a:off x="3017772" y="262091"/>
            <a:ext cx="6173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/>
              <a:t>TYPEDEF</a:t>
            </a:r>
          </a:p>
        </p:txBody>
      </p:sp>
    </p:spTree>
    <p:extLst>
      <p:ext uri="{BB962C8B-B14F-4D97-AF65-F5344CB8AC3E}">
        <p14:creationId xmlns:p14="http://schemas.microsoft.com/office/powerpoint/2010/main" val="11300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418108-FFE1-4B5E-A9CB-86525B659A1A}"/>
              </a:ext>
            </a:extLst>
          </p:cNvPr>
          <p:cNvSpPr txBox="1"/>
          <p:nvPr/>
        </p:nvSpPr>
        <p:spPr>
          <a:xfrm>
            <a:off x="5183903" y="3594021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Operaciones </a:t>
            </a:r>
            <a:r>
              <a:rPr lang="en-US" sz="9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básicas</a:t>
            </a:r>
            <a: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487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A4C2BCED-1D2D-4FE4-A251-20B0F1669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650208"/>
              </p:ext>
            </p:extLst>
          </p:nvPr>
        </p:nvGraphicFramePr>
        <p:xfrm>
          <a:off x="1056000" y="3429000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609958ED-1FA9-4DBC-A72D-BE52E72E32EC}"/>
              </a:ext>
            </a:extLst>
          </p:cNvPr>
          <p:cNvSpPr txBox="1"/>
          <p:nvPr/>
        </p:nvSpPr>
        <p:spPr>
          <a:xfrm>
            <a:off x="7758710" y="552196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6C7B6C8-AC43-421F-A616-378A8798A6DF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8038750" y="5229430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42E68DF-4688-4451-A562-0B4F1372FE59}"/>
              </a:ext>
            </a:extLst>
          </p:cNvPr>
          <p:cNvSpPr txBox="1"/>
          <p:nvPr/>
        </p:nvSpPr>
        <p:spPr>
          <a:xfrm>
            <a:off x="3820718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2573EC1-BFC1-4F98-AF6B-FDB6883F9C77}"/>
              </a:ext>
            </a:extLst>
          </p:cNvPr>
          <p:cNvSpPr txBox="1"/>
          <p:nvPr/>
        </p:nvSpPr>
        <p:spPr>
          <a:xfrm>
            <a:off x="5090408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A5FF36-CBAB-4E68-81FE-65F6EE044C5F}"/>
              </a:ext>
            </a:extLst>
          </p:cNvPr>
          <p:cNvSpPr txBox="1"/>
          <p:nvPr/>
        </p:nvSpPr>
        <p:spPr>
          <a:xfrm>
            <a:off x="6355643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D81F6E-52B8-454E-9087-C29652412B7E}"/>
              </a:ext>
            </a:extLst>
          </p:cNvPr>
          <p:cNvSpPr txBox="1"/>
          <p:nvPr/>
        </p:nvSpPr>
        <p:spPr>
          <a:xfrm>
            <a:off x="7498643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6E1B31A-82F1-42DE-A2C0-36293F469E2D}"/>
              </a:ext>
            </a:extLst>
          </p:cNvPr>
          <p:cNvSpPr txBox="1"/>
          <p:nvPr/>
        </p:nvSpPr>
        <p:spPr>
          <a:xfrm>
            <a:off x="8831501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DD8A251-EA33-4969-9047-45822F96B207}"/>
              </a:ext>
            </a:extLst>
          </p:cNvPr>
          <p:cNvSpPr txBox="1"/>
          <p:nvPr/>
        </p:nvSpPr>
        <p:spPr>
          <a:xfrm>
            <a:off x="165251" y="334847"/>
            <a:ext cx="8620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 err="1">
                <a:solidFill>
                  <a:schemeClr val="accent5">
                    <a:lumMod val="75000"/>
                  </a:schemeClr>
                </a:solidFill>
              </a:rPr>
              <a:t>encolarFin</a:t>
            </a:r>
            <a:r>
              <a:rPr lang="es-MX" sz="9600" b="1" dirty="0">
                <a:solidFill>
                  <a:schemeClr val="accent1"/>
                </a:solidFill>
              </a:rPr>
              <a:t> </a:t>
            </a:r>
            <a:r>
              <a:rPr lang="es-MX" sz="5400" b="1" dirty="0">
                <a:solidFill>
                  <a:srgbClr val="B40C94"/>
                </a:solidFill>
              </a:rPr>
              <a:t>(insertar)</a:t>
            </a:r>
            <a:endParaRPr lang="es-MX" sz="9600" b="1" dirty="0">
              <a:solidFill>
                <a:srgbClr val="B40C94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5B8D16E-18A1-424E-88F2-B5D44BF7B4B7}"/>
              </a:ext>
            </a:extLst>
          </p:cNvPr>
          <p:cNvSpPr txBox="1"/>
          <p:nvPr/>
        </p:nvSpPr>
        <p:spPr>
          <a:xfrm>
            <a:off x="8774008" y="710805"/>
            <a:ext cx="3235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Agrega elementos al final de la cola.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D9BD0C-22A5-4D3F-820B-F470E881F531}"/>
              </a:ext>
            </a:extLst>
          </p:cNvPr>
          <p:cNvSpPr txBox="1"/>
          <p:nvPr/>
        </p:nvSpPr>
        <p:spPr>
          <a:xfrm>
            <a:off x="8947430" y="552196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997D92A-4D85-4E32-A473-42B3C9B40AB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9227470" y="5229430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4B057F5-98DF-4E4B-83E6-41986F1EB410}"/>
              </a:ext>
            </a:extLst>
          </p:cNvPr>
          <p:cNvSpPr txBox="1"/>
          <p:nvPr/>
        </p:nvSpPr>
        <p:spPr>
          <a:xfrm>
            <a:off x="2380770" y="230027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AE87A4C-6938-477B-8EA8-4D0FD89E1041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679865" y="2946606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86E3EA-8403-4A00-A0EA-27C18F0B2538}"/>
              </a:ext>
            </a:extLst>
          </p:cNvPr>
          <p:cNvSpPr txBox="1"/>
          <p:nvPr/>
        </p:nvSpPr>
        <p:spPr>
          <a:xfrm>
            <a:off x="2597172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448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2" grpId="0"/>
      <p:bldP spid="20" grpId="0"/>
      <p:bldP spid="22" grpId="0"/>
      <p:bldP spid="2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22DD253-5198-481D-B269-2FB30DBBCA5D}"/>
              </a:ext>
            </a:extLst>
          </p:cNvPr>
          <p:cNvSpPr txBox="1"/>
          <p:nvPr/>
        </p:nvSpPr>
        <p:spPr>
          <a:xfrm>
            <a:off x="2272715" y="428178"/>
            <a:ext cx="764657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 err="1">
                <a:solidFill>
                  <a:srgbClr val="B3094A"/>
                </a:solidFill>
              </a:rPr>
              <a:t>void</a:t>
            </a:r>
            <a:r>
              <a:rPr lang="es-MX" sz="3200" dirty="0">
                <a:solidFill>
                  <a:srgbClr val="B3094A"/>
                </a:solidFill>
              </a:rPr>
              <a:t> </a:t>
            </a:r>
            <a:r>
              <a:rPr lang="es-MX" sz="3200" dirty="0" err="1">
                <a:solidFill>
                  <a:srgbClr val="B3094A"/>
                </a:solidFill>
              </a:rPr>
              <a:t>insertarFin</a:t>
            </a:r>
            <a:r>
              <a:rPr lang="es-MX" sz="3200" dirty="0">
                <a:solidFill>
                  <a:srgbClr val="B3094A"/>
                </a:solidFill>
              </a:rPr>
              <a:t>(</a:t>
            </a:r>
            <a:r>
              <a:rPr lang="es-MX" sz="3200" dirty="0" err="1">
                <a:solidFill>
                  <a:srgbClr val="B3094A"/>
                </a:solidFill>
              </a:rPr>
              <a:t>tColaCD</a:t>
            </a:r>
            <a:r>
              <a:rPr lang="es-MX" sz="3200" dirty="0">
                <a:solidFill>
                  <a:srgbClr val="B3094A"/>
                </a:solidFill>
              </a:rPr>
              <a:t> * </a:t>
            </a:r>
            <a:r>
              <a:rPr lang="es-MX" sz="3200" dirty="0" err="1">
                <a:solidFill>
                  <a:srgbClr val="B3094A"/>
                </a:solidFill>
              </a:rPr>
              <a:t>colaCD</a:t>
            </a:r>
            <a:r>
              <a:rPr lang="es-MX" sz="3200" dirty="0">
                <a:solidFill>
                  <a:srgbClr val="B3094A"/>
                </a:solidFill>
              </a:rPr>
              <a:t>, </a:t>
            </a:r>
            <a:r>
              <a:rPr lang="es-MX" sz="3200" dirty="0" err="1">
                <a:solidFill>
                  <a:srgbClr val="B3094A"/>
                </a:solidFill>
              </a:rPr>
              <a:t>int</a:t>
            </a:r>
            <a:r>
              <a:rPr lang="es-MX" sz="3200" dirty="0">
                <a:solidFill>
                  <a:srgbClr val="B3094A"/>
                </a:solidFill>
              </a:rPr>
              <a:t> valor){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</a:t>
            </a:r>
            <a:r>
              <a:rPr lang="es-MX" sz="3200" dirty="0" err="1">
                <a:solidFill>
                  <a:srgbClr val="B3094A"/>
                </a:solidFill>
              </a:rPr>
              <a:t>colaCD</a:t>
            </a:r>
            <a:r>
              <a:rPr lang="es-MX" sz="3200" dirty="0">
                <a:solidFill>
                  <a:srgbClr val="B3094A"/>
                </a:solidFill>
              </a:rPr>
              <a:t>-&gt;dato[</a:t>
            </a:r>
            <a:r>
              <a:rPr lang="es-MX" sz="3200" dirty="0" err="1">
                <a:solidFill>
                  <a:srgbClr val="B3094A"/>
                </a:solidFill>
              </a:rPr>
              <a:t>colaCD</a:t>
            </a:r>
            <a:r>
              <a:rPr lang="es-MX" sz="3200" dirty="0">
                <a:solidFill>
                  <a:srgbClr val="B3094A"/>
                </a:solidFill>
              </a:rPr>
              <a:t>-&gt;final]=valor;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</a:t>
            </a:r>
            <a:r>
              <a:rPr lang="es-MX" sz="3200" dirty="0" err="1">
                <a:solidFill>
                  <a:srgbClr val="B3094A"/>
                </a:solidFill>
              </a:rPr>
              <a:t>if</a:t>
            </a:r>
            <a:r>
              <a:rPr lang="es-MX" sz="3200" dirty="0">
                <a:solidFill>
                  <a:srgbClr val="B3094A"/>
                </a:solidFill>
              </a:rPr>
              <a:t>(</a:t>
            </a:r>
            <a:r>
              <a:rPr lang="es-MX" sz="3200" dirty="0" err="1">
                <a:solidFill>
                  <a:srgbClr val="B3094A"/>
                </a:solidFill>
              </a:rPr>
              <a:t>colaCD</a:t>
            </a:r>
            <a:r>
              <a:rPr lang="es-MX" sz="3200" dirty="0">
                <a:solidFill>
                  <a:srgbClr val="B3094A"/>
                </a:solidFill>
              </a:rPr>
              <a:t>-&gt;final==5){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	</a:t>
            </a:r>
            <a:r>
              <a:rPr lang="es-MX" sz="3200" dirty="0" err="1">
                <a:solidFill>
                  <a:srgbClr val="B3094A"/>
                </a:solidFill>
              </a:rPr>
              <a:t>colaCD</a:t>
            </a:r>
            <a:r>
              <a:rPr lang="es-MX" sz="3200" dirty="0">
                <a:solidFill>
                  <a:srgbClr val="B3094A"/>
                </a:solidFill>
              </a:rPr>
              <a:t>-&gt;final=1;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}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</a:t>
            </a:r>
            <a:r>
              <a:rPr lang="es-MX" sz="3200" dirty="0" err="1">
                <a:solidFill>
                  <a:srgbClr val="B3094A"/>
                </a:solidFill>
              </a:rPr>
              <a:t>else</a:t>
            </a:r>
            <a:r>
              <a:rPr lang="es-MX" sz="3200" dirty="0">
                <a:solidFill>
                  <a:srgbClr val="B3094A"/>
                </a:solidFill>
              </a:rPr>
              <a:t>{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	</a:t>
            </a:r>
            <a:r>
              <a:rPr lang="es-MX" sz="3200" dirty="0" err="1">
                <a:solidFill>
                  <a:srgbClr val="B3094A"/>
                </a:solidFill>
              </a:rPr>
              <a:t>colaCD</a:t>
            </a:r>
            <a:r>
              <a:rPr lang="es-MX" sz="3200" dirty="0">
                <a:solidFill>
                  <a:srgbClr val="B3094A"/>
                </a:solidFill>
              </a:rPr>
              <a:t>-&gt;final++;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}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</a:t>
            </a:r>
            <a:r>
              <a:rPr lang="es-MX" sz="3200" dirty="0" err="1">
                <a:solidFill>
                  <a:srgbClr val="B3094A"/>
                </a:solidFill>
              </a:rPr>
              <a:t>if</a:t>
            </a:r>
            <a:r>
              <a:rPr lang="es-MX" sz="3200" dirty="0">
                <a:solidFill>
                  <a:srgbClr val="B3094A"/>
                </a:solidFill>
              </a:rPr>
              <a:t>(</a:t>
            </a:r>
            <a:r>
              <a:rPr lang="es-MX" sz="3200" dirty="0" err="1">
                <a:solidFill>
                  <a:srgbClr val="B3094A"/>
                </a:solidFill>
              </a:rPr>
              <a:t>colaCD</a:t>
            </a:r>
            <a:r>
              <a:rPr lang="es-MX" sz="3200" dirty="0">
                <a:solidFill>
                  <a:srgbClr val="B3094A"/>
                </a:solidFill>
              </a:rPr>
              <a:t>-&gt;inicio==0){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	</a:t>
            </a:r>
            <a:r>
              <a:rPr lang="es-MX" sz="3200" dirty="0" err="1">
                <a:solidFill>
                  <a:srgbClr val="B3094A"/>
                </a:solidFill>
              </a:rPr>
              <a:t>colaCD</a:t>
            </a:r>
            <a:r>
              <a:rPr lang="es-MX" sz="3200" dirty="0">
                <a:solidFill>
                  <a:srgbClr val="B3094A"/>
                </a:solidFill>
              </a:rPr>
              <a:t>-&gt;inicio=1;</a:t>
            </a:r>
          </a:p>
          <a:p>
            <a:r>
              <a:rPr lang="es-MX" sz="3200" dirty="0">
                <a:solidFill>
                  <a:srgbClr val="B3094A"/>
                </a:solidFill>
              </a:rPr>
              <a:t>	}</a:t>
            </a:r>
          </a:p>
          <a:p>
            <a:r>
              <a:rPr lang="es-MX" sz="3200" dirty="0">
                <a:solidFill>
                  <a:srgbClr val="B3094A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59031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A4C2BCED-1D2D-4FE4-A251-20B0F1669E7C}"/>
              </a:ext>
            </a:extLst>
          </p:cNvPr>
          <p:cNvGraphicFramePr>
            <a:graphicFrameLocks noGrp="1"/>
          </p:cNvGraphicFramePr>
          <p:nvPr/>
        </p:nvGraphicFramePr>
        <p:xfrm>
          <a:off x="813953" y="3515626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F3F724B1-E7A5-4AFD-981D-7533596F4ED4}"/>
              </a:ext>
            </a:extLst>
          </p:cNvPr>
          <p:cNvSpPr txBox="1"/>
          <p:nvPr/>
        </p:nvSpPr>
        <p:spPr>
          <a:xfrm>
            <a:off x="3366736" y="2396531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77E5DBA-AF8A-4B44-9744-78A95D0AAB4B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3665831" y="3042862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42E68DF-4688-4451-A562-0B4F1372FE59}"/>
              </a:ext>
            </a:extLst>
          </p:cNvPr>
          <p:cNvSpPr txBox="1"/>
          <p:nvPr/>
        </p:nvSpPr>
        <p:spPr>
          <a:xfrm>
            <a:off x="3578671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2573EC1-BFC1-4F98-AF6B-FDB6883F9C77}"/>
              </a:ext>
            </a:extLst>
          </p:cNvPr>
          <p:cNvSpPr txBox="1"/>
          <p:nvPr/>
        </p:nvSpPr>
        <p:spPr>
          <a:xfrm>
            <a:off x="4848361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A5FF36-CBAB-4E68-81FE-65F6EE044C5F}"/>
              </a:ext>
            </a:extLst>
          </p:cNvPr>
          <p:cNvSpPr txBox="1"/>
          <p:nvPr/>
        </p:nvSpPr>
        <p:spPr>
          <a:xfrm>
            <a:off x="6113596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D81F6E-52B8-454E-9087-C29652412B7E}"/>
              </a:ext>
            </a:extLst>
          </p:cNvPr>
          <p:cNvSpPr txBox="1"/>
          <p:nvPr/>
        </p:nvSpPr>
        <p:spPr>
          <a:xfrm>
            <a:off x="7256596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6E1B31A-82F1-42DE-A2C0-36293F469E2D}"/>
              </a:ext>
            </a:extLst>
          </p:cNvPr>
          <p:cNvSpPr txBox="1"/>
          <p:nvPr/>
        </p:nvSpPr>
        <p:spPr>
          <a:xfrm>
            <a:off x="8589454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DD8A251-EA33-4969-9047-45822F96B207}"/>
              </a:ext>
            </a:extLst>
          </p:cNvPr>
          <p:cNvSpPr txBox="1"/>
          <p:nvPr/>
        </p:nvSpPr>
        <p:spPr>
          <a:xfrm>
            <a:off x="284300" y="264893"/>
            <a:ext cx="7907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 err="1">
                <a:solidFill>
                  <a:schemeClr val="accent5">
                    <a:lumMod val="75000"/>
                  </a:schemeClr>
                </a:solidFill>
              </a:rPr>
              <a:t>desencolarIni</a:t>
            </a:r>
            <a:r>
              <a:rPr lang="es-MX" sz="8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4400" b="1" dirty="0">
                <a:solidFill>
                  <a:srgbClr val="B40C94"/>
                </a:solidFill>
              </a:rPr>
              <a:t>(quitar)</a:t>
            </a:r>
            <a:endParaRPr lang="es-MX" sz="8000" b="1" dirty="0">
              <a:solidFill>
                <a:srgbClr val="B40C94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5B8D16E-18A1-424E-88F2-B5D44BF7B4B7}"/>
              </a:ext>
            </a:extLst>
          </p:cNvPr>
          <p:cNvSpPr txBox="1"/>
          <p:nvPr/>
        </p:nvSpPr>
        <p:spPr>
          <a:xfrm>
            <a:off x="8191975" y="511114"/>
            <a:ext cx="3235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Elimina elementos al inicio de la cola.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D9BD0C-22A5-4D3F-820B-F470E881F531}"/>
              </a:ext>
            </a:extLst>
          </p:cNvPr>
          <p:cNvSpPr txBox="1"/>
          <p:nvPr/>
        </p:nvSpPr>
        <p:spPr>
          <a:xfrm>
            <a:off x="8705383" y="5608586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997D92A-4D85-4E32-A473-42B3C9B40AB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8985423" y="5316056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4B057F5-98DF-4E4B-83E6-41986F1EB410}"/>
              </a:ext>
            </a:extLst>
          </p:cNvPr>
          <p:cNvSpPr txBox="1"/>
          <p:nvPr/>
        </p:nvSpPr>
        <p:spPr>
          <a:xfrm>
            <a:off x="2138723" y="2386901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AE87A4C-6938-477B-8EA8-4D0FD89E1041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437818" y="3033232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86E3EA-8403-4A00-A0EA-27C18F0B2538}"/>
              </a:ext>
            </a:extLst>
          </p:cNvPr>
          <p:cNvSpPr txBox="1"/>
          <p:nvPr/>
        </p:nvSpPr>
        <p:spPr>
          <a:xfrm>
            <a:off x="2355125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349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2753345" y="151179"/>
            <a:ext cx="668531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removerIni(tColaCD * colaCD){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x;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x=colaCD-&gt;dato[colaCD-&gt;inicio];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if(colaCD-&gt;inicio==5){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colaCD-&gt;inicio=1;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colaCD-&gt;inicio++;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if(colaCD-&gt;inicio==colaCD-&gt;final){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colaCD-&gt;inicio=0;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colaCD-&gt;final=0;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return x;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435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A4C2BCED-1D2D-4FE4-A251-20B0F1669E7C}"/>
              </a:ext>
            </a:extLst>
          </p:cNvPr>
          <p:cNvGraphicFramePr>
            <a:graphicFrameLocks noGrp="1"/>
          </p:cNvGraphicFramePr>
          <p:nvPr/>
        </p:nvGraphicFramePr>
        <p:xfrm>
          <a:off x="813953" y="3515626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F3F724B1-E7A5-4AFD-981D-7533596F4ED4}"/>
              </a:ext>
            </a:extLst>
          </p:cNvPr>
          <p:cNvSpPr txBox="1"/>
          <p:nvPr/>
        </p:nvSpPr>
        <p:spPr>
          <a:xfrm>
            <a:off x="3366736" y="2396531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09958ED-1FA9-4DBC-A72D-BE52E72E32EC}"/>
              </a:ext>
            </a:extLst>
          </p:cNvPr>
          <p:cNvSpPr txBox="1"/>
          <p:nvPr/>
        </p:nvSpPr>
        <p:spPr>
          <a:xfrm>
            <a:off x="7516663" y="5608586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77E5DBA-AF8A-4B44-9744-78A95D0AAB4B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3665831" y="3042862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6C7B6C8-AC43-421F-A616-378A8798A6DF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796703" y="5316056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42E68DF-4688-4451-A562-0B4F1372FE59}"/>
              </a:ext>
            </a:extLst>
          </p:cNvPr>
          <p:cNvSpPr txBox="1"/>
          <p:nvPr/>
        </p:nvSpPr>
        <p:spPr>
          <a:xfrm>
            <a:off x="3578671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2573EC1-BFC1-4F98-AF6B-FDB6883F9C77}"/>
              </a:ext>
            </a:extLst>
          </p:cNvPr>
          <p:cNvSpPr txBox="1"/>
          <p:nvPr/>
        </p:nvSpPr>
        <p:spPr>
          <a:xfrm>
            <a:off x="4848361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A5FF36-CBAB-4E68-81FE-65F6EE044C5F}"/>
              </a:ext>
            </a:extLst>
          </p:cNvPr>
          <p:cNvSpPr txBox="1"/>
          <p:nvPr/>
        </p:nvSpPr>
        <p:spPr>
          <a:xfrm>
            <a:off x="6113596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D81F6E-52B8-454E-9087-C29652412B7E}"/>
              </a:ext>
            </a:extLst>
          </p:cNvPr>
          <p:cNvSpPr txBox="1"/>
          <p:nvPr/>
        </p:nvSpPr>
        <p:spPr>
          <a:xfrm>
            <a:off x="7256596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6E1B31A-82F1-42DE-A2C0-36293F469E2D}"/>
              </a:ext>
            </a:extLst>
          </p:cNvPr>
          <p:cNvSpPr txBox="1"/>
          <p:nvPr/>
        </p:nvSpPr>
        <p:spPr>
          <a:xfrm>
            <a:off x="8589454" y="3808586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DD8A251-EA33-4969-9047-45822F96B207}"/>
              </a:ext>
            </a:extLst>
          </p:cNvPr>
          <p:cNvSpPr txBox="1"/>
          <p:nvPr/>
        </p:nvSpPr>
        <p:spPr>
          <a:xfrm>
            <a:off x="367251" y="356862"/>
            <a:ext cx="8092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 err="1">
                <a:solidFill>
                  <a:schemeClr val="accent5">
                    <a:lumMod val="50000"/>
                  </a:schemeClr>
                </a:solidFill>
              </a:rPr>
              <a:t>desencolarFin</a:t>
            </a:r>
            <a:r>
              <a:rPr lang="es-MX" sz="8000" b="1" dirty="0">
                <a:solidFill>
                  <a:schemeClr val="accent1"/>
                </a:solidFill>
              </a:rPr>
              <a:t> </a:t>
            </a:r>
            <a:r>
              <a:rPr lang="es-MX" sz="4400" b="1" dirty="0">
                <a:solidFill>
                  <a:srgbClr val="B40C94"/>
                </a:solidFill>
              </a:rPr>
              <a:t>(quitar)</a:t>
            </a:r>
            <a:endParaRPr lang="es-MX" sz="8000" b="1" dirty="0">
              <a:solidFill>
                <a:srgbClr val="B40C94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5B8D16E-18A1-424E-88F2-B5D44BF7B4B7}"/>
              </a:ext>
            </a:extLst>
          </p:cNvPr>
          <p:cNvSpPr txBox="1"/>
          <p:nvPr/>
        </p:nvSpPr>
        <p:spPr>
          <a:xfrm>
            <a:off x="8459968" y="603083"/>
            <a:ext cx="3235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Elimina elementos al final de la cola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D9BD0C-22A5-4D3F-820B-F470E881F531}"/>
              </a:ext>
            </a:extLst>
          </p:cNvPr>
          <p:cNvSpPr txBox="1"/>
          <p:nvPr/>
        </p:nvSpPr>
        <p:spPr>
          <a:xfrm>
            <a:off x="8705383" y="5608586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997D92A-4D85-4E32-A473-42B3C9B40AB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8985423" y="5316056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7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2" grpId="0"/>
      <p:bldP spid="2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3109219" y="151179"/>
            <a:ext cx="597356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 removerFin(tColaCD * colaCD){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int x;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x=colaCD-&gt;dato[colaCD-&gt;final];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if(colaCD-&gt;final==5){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colaCD-&gt;final=1;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colaCD-&gt;final++;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if(colaCD-&gt;final==colaCD-&gt;inicio){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colaCD-&gt;inicio=0;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colaCD-&gt;final=0;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return x;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61431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A4C2BCED-1D2D-4FE4-A251-20B0F1669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88023"/>
              </p:ext>
            </p:extLst>
          </p:nvPr>
        </p:nvGraphicFramePr>
        <p:xfrm>
          <a:off x="1056000" y="3429000"/>
          <a:ext cx="1008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9819123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645971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3380349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39307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6942928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0109223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622965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3964817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8253"/>
                  </a:ext>
                </a:extLst>
              </a:tr>
            </a:tbl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F3F724B1-E7A5-4AFD-981D-7533596F4ED4}"/>
              </a:ext>
            </a:extLst>
          </p:cNvPr>
          <p:cNvSpPr txBox="1"/>
          <p:nvPr/>
        </p:nvSpPr>
        <p:spPr>
          <a:xfrm>
            <a:off x="3608783" y="230990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77E5DBA-AF8A-4B44-9744-78A95D0AAB4B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3907878" y="2956236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42E68DF-4688-4451-A562-0B4F1372FE59}"/>
              </a:ext>
            </a:extLst>
          </p:cNvPr>
          <p:cNvSpPr txBox="1"/>
          <p:nvPr/>
        </p:nvSpPr>
        <p:spPr>
          <a:xfrm>
            <a:off x="3820718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Z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2573EC1-BFC1-4F98-AF6B-FDB6883F9C77}"/>
              </a:ext>
            </a:extLst>
          </p:cNvPr>
          <p:cNvSpPr txBox="1"/>
          <p:nvPr/>
        </p:nvSpPr>
        <p:spPr>
          <a:xfrm>
            <a:off x="5090408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K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A5FF36-CBAB-4E68-81FE-65F6EE044C5F}"/>
              </a:ext>
            </a:extLst>
          </p:cNvPr>
          <p:cNvSpPr txBox="1"/>
          <p:nvPr/>
        </p:nvSpPr>
        <p:spPr>
          <a:xfrm>
            <a:off x="6355643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D81F6E-52B8-454E-9087-C29652412B7E}"/>
              </a:ext>
            </a:extLst>
          </p:cNvPr>
          <p:cNvSpPr txBox="1"/>
          <p:nvPr/>
        </p:nvSpPr>
        <p:spPr>
          <a:xfrm>
            <a:off x="7498643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W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6E1B31A-82F1-42DE-A2C0-36293F469E2D}"/>
              </a:ext>
            </a:extLst>
          </p:cNvPr>
          <p:cNvSpPr txBox="1"/>
          <p:nvPr/>
        </p:nvSpPr>
        <p:spPr>
          <a:xfrm>
            <a:off x="8831501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R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DD8A251-EA33-4969-9047-45822F96B207}"/>
              </a:ext>
            </a:extLst>
          </p:cNvPr>
          <p:cNvSpPr txBox="1"/>
          <p:nvPr/>
        </p:nvSpPr>
        <p:spPr>
          <a:xfrm>
            <a:off x="165251" y="334847"/>
            <a:ext cx="8620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 err="1">
                <a:solidFill>
                  <a:schemeClr val="accent5">
                    <a:lumMod val="50000"/>
                  </a:schemeClr>
                </a:solidFill>
              </a:rPr>
              <a:t>encolarIni</a:t>
            </a:r>
            <a:r>
              <a:rPr lang="es-MX" sz="9600" b="1" dirty="0">
                <a:solidFill>
                  <a:schemeClr val="accent1"/>
                </a:solidFill>
              </a:rPr>
              <a:t> </a:t>
            </a:r>
            <a:r>
              <a:rPr lang="es-MX" sz="5400" b="1" dirty="0">
                <a:solidFill>
                  <a:srgbClr val="B40C94"/>
                </a:solidFill>
              </a:rPr>
              <a:t>(insertar)</a:t>
            </a:r>
            <a:endParaRPr lang="es-MX" sz="9600" b="1" dirty="0">
              <a:solidFill>
                <a:srgbClr val="B40C94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5B8D16E-18A1-424E-88F2-B5D44BF7B4B7}"/>
              </a:ext>
            </a:extLst>
          </p:cNvPr>
          <p:cNvSpPr txBox="1"/>
          <p:nvPr/>
        </p:nvSpPr>
        <p:spPr>
          <a:xfrm>
            <a:off x="8774008" y="742889"/>
            <a:ext cx="3235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Agrega elementos al inicio de la cola.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D9BD0C-22A5-4D3F-820B-F470E881F531}"/>
              </a:ext>
            </a:extLst>
          </p:cNvPr>
          <p:cNvSpPr txBox="1"/>
          <p:nvPr/>
        </p:nvSpPr>
        <p:spPr>
          <a:xfrm>
            <a:off x="8947430" y="552196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Final</a:t>
            </a:r>
            <a:endParaRPr lang="es-MX" sz="28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997D92A-4D85-4E32-A473-42B3C9B40AB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9227470" y="5229430"/>
            <a:ext cx="314320" cy="292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4B057F5-98DF-4E4B-83E6-41986F1EB410}"/>
              </a:ext>
            </a:extLst>
          </p:cNvPr>
          <p:cNvSpPr txBox="1"/>
          <p:nvPr/>
        </p:nvSpPr>
        <p:spPr>
          <a:xfrm>
            <a:off x="2380770" y="2300275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Inicio</a:t>
            </a:r>
            <a:endParaRPr lang="es-MX" sz="2800" dirty="0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AE87A4C-6938-477B-8EA8-4D0FD89E1041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679865" y="2946606"/>
            <a:ext cx="295265" cy="375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86E3EA-8403-4A00-A0EA-27C18F0B2538}"/>
              </a:ext>
            </a:extLst>
          </p:cNvPr>
          <p:cNvSpPr txBox="1"/>
          <p:nvPr/>
        </p:nvSpPr>
        <p:spPr>
          <a:xfrm>
            <a:off x="2597172" y="3721960"/>
            <a:ext cx="790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604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92A65C-9368-487F-B6CF-755FECF07FF9}"/>
              </a:ext>
            </a:extLst>
          </p:cNvPr>
          <p:cNvSpPr txBox="1"/>
          <p:nvPr/>
        </p:nvSpPr>
        <p:spPr>
          <a:xfrm>
            <a:off x="2753345" y="797510"/>
            <a:ext cx="66853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void insertarIni(tColaCD * colaCD, int valor){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colaCD-&gt;dato[colaCD-&gt;inicio]=valor;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if(colaCD-&gt;inicio==5){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colaCD-&gt;inicio=1;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else{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colaCD-&gt;inicio++;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if(colaCD-&gt;final==0){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colaCD-&gt;final=1;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}</a:t>
            </a:r>
          </a:p>
          <a:p>
            <a:r>
              <a:rPr lang="it-IT" sz="2800" dirty="0">
                <a:solidFill>
                  <a:srgbClr val="B3094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53051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85B97C-0B79-475F-AE05-F5A0F1B01FFE}"/>
              </a:ext>
            </a:extLst>
          </p:cNvPr>
          <p:cNvSpPr txBox="1"/>
          <p:nvPr/>
        </p:nvSpPr>
        <p:spPr>
          <a:xfrm>
            <a:off x="480655" y="2245599"/>
            <a:ext cx="5237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>
                <a:solidFill>
                  <a:schemeClr val="accent5">
                    <a:lumMod val="50000"/>
                  </a:schemeClr>
                </a:solidFill>
              </a:rPr>
              <a:t>Casos Extremos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9580FF-554A-475A-B20F-08DC8E8E318E}"/>
              </a:ext>
            </a:extLst>
          </p:cNvPr>
          <p:cNvSpPr txBox="1"/>
          <p:nvPr/>
        </p:nvSpPr>
        <p:spPr>
          <a:xfrm>
            <a:off x="2578716" y="393185"/>
            <a:ext cx="7034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b="1" dirty="0">
                <a:solidFill>
                  <a:schemeClr val="accent4">
                    <a:lumMod val="75000"/>
                  </a:schemeClr>
                </a:solidFill>
              </a:rPr>
              <a:t>Consideración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261EFB-CA6A-443A-9925-8363A59AB2C3}"/>
              </a:ext>
            </a:extLst>
          </p:cNvPr>
          <p:cNvSpPr txBox="1"/>
          <p:nvPr/>
        </p:nvSpPr>
        <p:spPr>
          <a:xfrm>
            <a:off x="7200217" y="2245599"/>
            <a:ext cx="3703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>
                <a:solidFill>
                  <a:schemeClr val="accent5">
                    <a:lumMod val="50000"/>
                  </a:schemeClr>
                </a:solidFill>
              </a:rPr>
              <a:t>Caso base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6E05A-BD27-403F-91BD-05871E811652}"/>
              </a:ext>
            </a:extLst>
          </p:cNvPr>
          <p:cNvSpPr txBox="1"/>
          <p:nvPr/>
        </p:nvSpPr>
        <p:spPr>
          <a:xfrm>
            <a:off x="993757" y="3168929"/>
            <a:ext cx="4211175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/>
              <a:t>Estructura vacía 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/>
              <a:t>Estructura llena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30DFD5-302A-4A22-A100-1C1E467063B1}"/>
              </a:ext>
            </a:extLst>
          </p:cNvPr>
          <p:cNvSpPr txBox="1"/>
          <p:nvPr/>
        </p:nvSpPr>
        <p:spPr>
          <a:xfrm>
            <a:off x="6946428" y="3429000"/>
            <a:ext cx="4211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MX" sz="4000" dirty="0"/>
              <a:t>Estructura con elementos</a:t>
            </a:r>
          </a:p>
        </p:txBody>
      </p:sp>
    </p:spTree>
    <p:extLst>
      <p:ext uri="{BB962C8B-B14F-4D97-AF65-F5344CB8AC3E}">
        <p14:creationId xmlns:p14="http://schemas.microsoft.com/office/powerpoint/2010/main" val="57612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2956</Words>
  <Application>Microsoft Office PowerPoint</Application>
  <PresentationFormat>Panorámica</PresentationFormat>
  <Paragraphs>699</Paragraphs>
  <Slides>106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106</vt:i4>
      </vt:variant>
    </vt:vector>
  </HeadingPairs>
  <TitlesOfParts>
    <vt:vector size="115" baseType="lpstr">
      <vt:lpstr>Arial</vt:lpstr>
      <vt:lpstr>Calibri</vt:lpstr>
      <vt:lpstr>Calibri Light</vt:lpstr>
      <vt:lpstr>Cambria Math</vt:lpstr>
      <vt:lpstr>Century Gothic</vt:lpstr>
      <vt:lpstr>Modern Love Caps</vt:lpstr>
      <vt:lpstr>The Serif Hand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YURIDIA ELIZABETH CRUZ MATIAS</dc:creator>
  <cp:lastModifiedBy>YURIDIA ELIZABETH CRUZ MATIAS</cp:lastModifiedBy>
  <cp:revision>12</cp:revision>
  <dcterms:created xsi:type="dcterms:W3CDTF">2020-11-26T03:00:41Z</dcterms:created>
  <dcterms:modified xsi:type="dcterms:W3CDTF">2020-11-28T06:24:03Z</dcterms:modified>
</cp:coreProperties>
</file>